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  <p:sldMasterId id="2147483660" r:id="rId2"/>
  </p:sldMasterIdLst>
  <p:notesMasterIdLst>
    <p:notesMasterId r:id="rId13"/>
  </p:notesMasterIdLst>
  <p:sldIdLst>
    <p:sldId id="264" r:id="rId3"/>
    <p:sldId id="258" r:id="rId4"/>
    <p:sldId id="265" r:id="rId5"/>
    <p:sldId id="267" r:id="rId6"/>
    <p:sldId id="269" r:id="rId7"/>
    <p:sldId id="268" r:id="rId8"/>
    <p:sldId id="270" r:id="rId9"/>
    <p:sldId id="271" r:id="rId10"/>
    <p:sldId id="272" r:id="rId11"/>
    <p:sldId id="263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AE7B98B-33A1-4B48-870D-2AC232205DF0}">
  <a:tblStyle styleId="{AAE7B98B-33A1-4B48-870D-2AC232205DF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377425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38238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38238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5402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38238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149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3823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9682340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365760" y="2166365"/>
            <a:ext cx="11471565" cy="1739347"/>
          </a:xfrm>
          <a:prstGeom prst="rect">
            <a:avLst/>
          </a:prstGeom>
          <a:solidFill>
            <a:srgbClr val="181818">
              <a:alpha val="3176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33"/>
              <a:buFont typeface="Quattrocento Sans"/>
              <a:buNone/>
              <a:defRPr sz="5333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1524000" y="3996251"/>
            <a:ext cx="9144000" cy="1309255"/>
          </a:xfrm>
          <a:prstGeom prst="rect">
            <a:avLst/>
          </a:prstGeom>
          <a:solidFill>
            <a:srgbClr val="181818">
              <a:alpha val="31764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FCFCFC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6214109" y="6422855"/>
            <a:ext cx="49618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4291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pic>
        <p:nvPicPr>
          <p:cNvPr id="23" name="Google Shape;2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98175" y="809765"/>
            <a:ext cx="1493583" cy="786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28;p28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4203160" y="848143"/>
            <a:ext cx="1307954" cy="7477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22388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514350" y="1120201"/>
            <a:ext cx="11169649" cy="5097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800"/>
              <a:buChar char="▪"/>
              <a:defRPr sz="2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406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800"/>
              <a:buChar char="▪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Char char="▪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6214109" y="6422855"/>
            <a:ext cx="49618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pic>
        <p:nvPicPr>
          <p:cNvPr id="7" name="Google Shape;28;p28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0029494" y="359229"/>
            <a:ext cx="706542" cy="4017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28255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 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/>
          <p:nvPr/>
        </p:nvSpPr>
        <p:spPr>
          <a:xfrm>
            <a:off x="-6842" y="2059012"/>
            <a:ext cx="12195668" cy="182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attrocento Sans"/>
              <a:buNone/>
              <a:defRPr sz="4800" b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>
          <a:xfrm>
            <a:off x="833191" y="4010335"/>
            <a:ext cx="10515600" cy="117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C8C8C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C8C8C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099BDD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35" name="Google Shape;35;p4"/>
          <p:cNvSpPr txBox="1">
            <a:spLocks noGrp="1"/>
          </p:cNvSpPr>
          <p:nvPr>
            <p:ph type="ftr" idx="11"/>
          </p:nvPr>
        </p:nvSpPr>
        <p:spPr>
          <a:xfrm>
            <a:off x="6214109" y="6422855"/>
            <a:ext cx="49618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4291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6694332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514352" y="1088572"/>
            <a:ext cx="5445872" cy="5129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83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55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230390" y="1088572"/>
            <a:ext cx="5463769" cy="5129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83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55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6214109" y="6422855"/>
            <a:ext cx="49618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181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43" name="Google Shape;43;p5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815412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514350" y="958430"/>
            <a:ext cx="5447538" cy="743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100"/>
              <a:buNone/>
              <a:defRPr sz="21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514350" y="1823931"/>
            <a:ext cx="5447538" cy="4398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83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55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3"/>
          </p:nvPr>
        </p:nvSpPr>
        <p:spPr>
          <a:xfrm>
            <a:off x="6231231" y="958430"/>
            <a:ext cx="5452768" cy="743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100"/>
              <a:buNone/>
              <a:defRPr sz="21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4"/>
          </p:nvPr>
        </p:nvSpPr>
        <p:spPr>
          <a:xfrm>
            <a:off x="6231231" y="1823928"/>
            <a:ext cx="5452768" cy="4398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83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55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51" name="Google Shape;51;p6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52" name="Google Shape;52;p6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8308876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56" name="Google Shape;56;p7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1973658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60" name="Google Shape;60;p8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61" name="Google Shape;61;p8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3606359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1"/>
          </p:nvPr>
        </p:nvSpPr>
        <p:spPr>
          <a:xfrm>
            <a:off x="514350" y="1148080"/>
            <a:ext cx="6819138" cy="5086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3200"/>
              <a:buChar char="▪"/>
              <a:defRPr sz="3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406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800"/>
              <a:buChar char="▪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Char char="▪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Char char="▪"/>
              <a:defRPr sz="2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body" idx="2"/>
          </p:nvPr>
        </p:nvSpPr>
        <p:spPr>
          <a:xfrm>
            <a:off x="7789022" y="1148081"/>
            <a:ext cx="3905137" cy="5086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67" name="Google Shape;67;p9"/>
          <p:cNvSpPr txBox="1">
            <a:spLocks noGrp="1"/>
          </p:cNvSpPr>
          <p:nvPr>
            <p:ph type="ftr" idx="11"/>
          </p:nvPr>
        </p:nvSpPr>
        <p:spPr>
          <a:xfrm>
            <a:off x="6214109" y="6422855"/>
            <a:ext cx="49618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68" name="Google Shape;68;p9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4291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540388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>
            <a:spLocks noGrp="1"/>
          </p:cNvSpPr>
          <p:nvPr>
            <p:ph type="pic" idx="2"/>
          </p:nvPr>
        </p:nvSpPr>
        <p:spPr>
          <a:xfrm>
            <a:off x="493899" y="1706880"/>
            <a:ext cx="6912741" cy="4436535"/>
          </a:xfrm>
          <a:prstGeom prst="rect">
            <a:avLst/>
          </a:prstGeom>
          <a:solidFill>
            <a:srgbClr val="5CC8F8"/>
          </a:solidFill>
          <a:ln>
            <a:noFill/>
          </a:ln>
        </p:spPr>
        <p:txBody>
          <a:bodyPr spcFirstLastPara="1" wrap="square" lIns="91425" tIns="36575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None/>
              <a:defRPr sz="3200" b="0" i="0" u="none" strike="noStrike" cap="none">
                <a:solidFill>
                  <a:srgbClr val="16161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72" name="Google Shape;72;p10"/>
          <p:cNvSpPr txBox="1">
            <a:spLocks noGrp="1"/>
          </p:cNvSpPr>
          <p:nvPr>
            <p:ph type="body" idx="1"/>
          </p:nvPr>
        </p:nvSpPr>
        <p:spPr>
          <a:xfrm>
            <a:off x="7790687" y="1706880"/>
            <a:ext cx="3893311" cy="44365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74" name="Google Shape;74;p10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75" name="Google Shape;75;p10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2379944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 rot="5400000">
            <a:off x="3550314" y="-1915763"/>
            <a:ext cx="5097721" cy="11169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80" name="Google Shape;80;p11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81" name="Google Shape;81;p11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5344150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 Title and 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84" name="Google Shape;84;p12"/>
          <p:cNvSpPr txBox="1">
            <a:spLocks noGrp="1"/>
          </p:cNvSpPr>
          <p:nvPr>
            <p:ph type="title"/>
          </p:nvPr>
        </p:nvSpPr>
        <p:spPr>
          <a:xfrm rot="5400000">
            <a:off x="7413033" y="2022228"/>
            <a:ext cx="5897563" cy="240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body" idx="1"/>
          </p:nvPr>
        </p:nvSpPr>
        <p:spPr>
          <a:xfrm rot="5400000">
            <a:off x="1876064" y="-763227"/>
            <a:ext cx="5897563" cy="7973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dt" idx="10"/>
          </p:nvPr>
        </p:nvSpPr>
        <p:spPr>
          <a:xfrm>
            <a:off x="838201" y="6422855"/>
            <a:ext cx="274319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87" name="Google Shape;87;p12"/>
          <p:cNvSpPr txBox="1">
            <a:spLocks noGrp="1"/>
          </p:cNvSpPr>
          <p:nvPr>
            <p:ph type="ftr" idx="11"/>
          </p:nvPr>
        </p:nvSpPr>
        <p:spPr>
          <a:xfrm>
            <a:off x="3776136" y="6422855"/>
            <a:ext cx="427966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88" name="Google Shape;88;p12"/>
          <p:cNvSpPr txBox="1">
            <a:spLocks noGrp="1"/>
          </p:cNvSpPr>
          <p:nvPr>
            <p:ph type="sldNum" idx="12"/>
          </p:nvPr>
        </p:nvSpPr>
        <p:spPr>
          <a:xfrm>
            <a:off x="8073050" y="6422855"/>
            <a:ext cx="8797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915321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7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483" y="0"/>
            <a:ext cx="12188952" cy="9318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Quattrocento Sans"/>
              <a:buNone/>
              <a:defRPr sz="3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514350" y="1120201"/>
            <a:ext cx="11169649" cy="5097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A5A5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Quattrocento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14" name="Google Shape;14;p1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A5A5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Quattrocento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Quattrocento Sans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pic>
        <p:nvPicPr>
          <p:cNvPr id="16" name="Google Shape;16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10871200" y="340356"/>
            <a:ext cx="835024" cy="4394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5305070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s://www.facebook.com/LotusQualityAssurance/" TargetMode="External"/><Relationship Id="rId7" Type="http://schemas.openxmlformats.org/officeDocument/2006/relationships/hyperlink" Target="https://twitter.com/LQA_HQ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hyperlink" Target="https://www.linkedin.com/company/lqa" TargetMode="External"/><Relationship Id="rId4" Type="http://schemas.openxmlformats.org/officeDocument/2006/relationships/image" Target="../media/image10.png"/><Relationship Id="rId9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0"/>
            <a:ext cx="12192000" cy="686829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6" name="Google Shape;86;p13"/>
          <p:cNvSpPr/>
          <p:nvPr/>
        </p:nvSpPr>
        <p:spPr>
          <a:xfrm>
            <a:off x="277091" y="266066"/>
            <a:ext cx="86868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Học</a:t>
            </a:r>
            <a:r>
              <a:rPr lang="en-US" sz="4400" b="0" i="0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4400" b="0" i="0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lập</a:t>
            </a:r>
            <a:r>
              <a:rPr lang="en-US" sz="4400" b="0" i="0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4400" b="0" i="0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trình</a:t>
            </a:r>
            <a:r>
              <a:rPr lang="en-US" sz="4400" b="0" i="0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4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Java</a:t>
            </a:r>
            <a:r>
              <a:rPr lang="en-US" sz="4400" b="0" i="0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4400" b="0" i="0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cơ</a:t>
            </a:r>
            <a:r>
              <a:rPr lang="en-US" sz="4400" b="0" i="0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4400" b="0" i="0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bản</a:t>
            </a:r>
            <a:endParaRPr dirty="0"/>
          </a:p>
        </p:txBody>
      </p:sp>
      <p:sp>
        <p:nvSpPr>
          <p:cNvPr id="87" name="Google Shape;87;p13"/>
          <p:cNvSpPr txBox="1"/>
          <p:nvPr/>
        </p:nvSpPr>
        <p:spPr>
          <a:xfrm>
            <a:off x="5401847" y="6372225"/>
            <a:ext cx="1484728" cy="475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u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Hanoi 202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dirty="0"/>
          </a:p>
        </p:txBody>
      </p:sp>
      <p:grpSp>
        <p:nvGrpSpPr>
          <p:cNvPr id="6" name="Group 5"/>
          <p:cNvGrpSpPr/>
          <p:nvPr/>
        </p:nvGrpSpPr>
        <p:grpSpPr>
          <a:xfrm>
            <a:off x="10473056" y="266066"/>
            <a:ext cx="1718945" cy="1715134"/>
            <a:chOff x="0" y="0"/>
            <a:chExt cx="1719154" cy="1715581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0" y="0"/>
              <a:ext cx="1638300" cy="1214120"/>
            </a:xfrm>
            <a:custGeom>
              <a:avLst/>
              <a:gdLst>
                <a:gd name="T0" fmla="*/ 258 w 516"/>
                <a:gd name="T1" fmla="*/ 6 h 382"/>
                <a:gd name="T2" fmla="*/ 258 w 516"/>
                <a:gd name="T3" fmla="*/ 345 h 382"/>
                <a:gd name="T4" fmla="*/ 144 w 516"/>
                <a:gd name="T5" fmla="*/ 117 h 382"/>
                <a:gd name="T6" fmla="*/ 258 w 516"/>
                <a:gd name="T7" fmla="*/ 311 h 382"/>
                <a:gd name="T8" fmla="*/ 60 w 516"/>
                <a:gd name="T9" fmla="*/ 62 h 382"/>
                <a:gd name="T10" fmla="*/ 81 w 516"/>
                <a:gd name="T11" fmla="*/ 87 h 382"/>
                <a:gd name="T12" fmla="*/ 86 w 516"/>
                <a:gd name="T13" fmla="*/ 96 h 382"/>
                <a:gd name="T14" fmla="*/ 41 w 516"/>
                <a:gd name="T15" fmla="*/ 178 h 382"/>
                <a:gd name="T16" fmla="*/ 41 w 516"/>
                <a:gd name="T17" fmla="*/ 178 h 382"/>
                <a:gd name="T18" fmla="*/ 50 w 516"/>
                <a:gd name="T19" fmla="*/ 223 h 382"/>
                <a:gd name="T20" fmla="*/ 60 w 516"/>
                <a:gd name="T21" fmla="*/ 227 h 382"/>
                <a:gd name="T22" fmla="*/ 93 w 516"/>
                <a:gd name="T23" fmla="*/ 303 h 382"/>
                <a:gd name="T24" fmla="*/ 126 w 516"/>
                <a:gd name="T25" fmla="*/ 335 h 382"/>
                <a:gd name="T26" fmla="*/ 126 w 516"/>
                <a:gd name="T27" fmla="*/ 335 h 382"/>
                <a:gd name="T28" fmla="*/ 154 w 516"/>
                <a:gd name="T29" fmla="*/ 354 h 382"/>
                <a:gd name="T30" fmla="*/ 141 w 516"/>
                <a:gd name="T31" fmla="*/ 382 h 382"/>
                <a:gd name="T32" fmla="*/ 167 w 516"/>
                <a:gd name="T33" fmla="*/ 360 h 382"/>
                <a:gd name="T34" fmla="*/ 40 w 516"/>
                <a:gd name="T35" fmla="*/ 22 h 382"/>
                <a:gd name="T36" fmla="*/ 39 w 516"/>
                <a:gd name="T37" fmla="*/ 92 h 382"/>
                <a:gd name="T38" fmla="*/ 39 w 516"/>
                <a:gd name="T39" fmla="*/ 179 h 382"/>
                <a:gd name="T40" fmla="*/ 39 w 516"/>
                <a:gd name="T41" fmla="*/ 179 h 382"/>
                <a:gd name="T42" fmla="*/ 18 w 516"/>
                <a:gd name="T43" fmla="*/ 219 h 382"/>
                <a:gd name="T44" fmla="*/ 13 w 516"/>
                <a:gd name="T45" fmla="*/ 230 h 382"/>
                <a:gd name="T46" fmla="*/ 62 w 516"/>
                <a:gd name="T47" fmla="*/ 277 h 382"/>
                <a:gd name="T48" fmla="*/ 124 w 516"/>
                <a:gd name="T49" fmla="*/ 337 h 382"/>
                <a:gd name="T50" fmla="*/ 124 w 516"/>
                <a:gd name="T51" fmla="*/ 337 h 382"/>
                <a:gd name="T52" fmla="*/ 427 w 516"/>
                <a:gd name="T53" fmla="*/ 38 h 382"/>
                <a:gd name="T54" fmla="*/ 442 w 516"/>
                <a:gd name="T55" fmla="*/ 55 h 382"/>
                <a:gd name="T56" fmla="*/ 430 w 516"/>
                <a:gd name="T57" fmla="*/ 96 h 382"/>
                <a:gd name="T58" fmla="*/ 439 w 516"/>
                <a:gd name="T59" fmla="*/ 134 h 382"/>
                <a:gd name="T60" fmla="*/ 439 w 516"/>
                <a:gd name="T61" fmla="*/ 134 h 382"/>
                <a:gd name="T62" fmla="*/ 466 w 516"/>
                <a:gd name="T63" fmla="*/ 223 h 382"/>
                <a:gd name="T64" fmla="*/ 456 w 516"/>
                <a:gd name="T65" fmla="*/ 227 h 382"/>
                <a:gd name="T66" fmla="*/ 438 w 516"/>
                <a:gd name="T67" fmla="*/ 267 h 382"/>
                <a:gd name="T68" fmla="*/ 398 w 516"/>
                <a:gd name="T69" fmla="*/ 278 h 382"/>
                <a:gd name="T70" fmla="*/ 398 w 516"/>
                <a:gd name="T71" fmla="*/ 278 h 382"/>
                <a:gd name="T72" fmla="*/ 467 w 516"/>
                <a:gd name="T73" fmla="*/ 87 h 382"/>
                <a:gd name="T74" fmla="*/ 503 w 516"/>
                <a:gd name="T75" fmla="*/ 117 h 382"/>
                <a:gd name="T76" fmla="*/ 477 w 516"/>
                <a:gd name="T77" fmla="*/ 179 h 382"/>
                <a:gd name="T78" fmla="*/ 498 w 516"/>
                <a:gd name="T79" fmla="*/ 219 h 382"/>
                <a:gd name="T80" fmla="*/ 498 w 516"/>
                <a:gd name="T81" fmla="*/ 219 h 382"/>
                <a:gd name="T82" fmla="*/ 504 w 516"/>
                <a:gd name="T83" fmla="*/ 230 h 382"/>
                <a:gd name="T84" fmla="*/ 454 w 516"/>
                <a:gd name="T85" fmla="*/ 312 h 382"/>
                <a:gd name="T86" fmla="*/ 392 w 516"/>
                <a:gd name="T87" fmla="*/ 337 h 382"/>
                <a:gd name="T88" fmla="*/ 390 w 516"/>
                <a:gd name="T89" fmla="*/ 349 h 382"/>
                <a:gd name="T90" fmla="*/ 370 w 516"/>
                <a:gd name="T91" fmla="*/ 306 h 382"/>
                <a:gd name="T92" fmla="*/ 313 w 516"/>
                <a:gd name="T93" fmla="*/ 380 h 382"/>
                <a:gd name="T94" fmla="*/ 390 w 516"/>
                <a:gd name="T95" fmla="*/ 349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16" h="382">
                  <a:moveTo>
                    <a:pt x="382" y="250"/>
                  </a:moveTo>
                  <a:cubicBezTo>
                    <a:pt x="408" y="184"/>
                    <a:pt x="405" y="84"/>
                    <a:pt x="405" y="84"/>
                  </a:cubicBezTo>
                  <a:cubicBezTo>
                    <a:pt x="405" y="84"/>
                    <a:pt x="398" y="86"/>
                    <a:pt x="387" y="86"/>
                  </a:cubicBezTo>
                  <a:cubicBezTo>
                    <a:pt x="357" y="86"/>
                    <a:pt x="294" y="76"/>
                    <a:pt x="258" y="6"/>
                  </a:cubicBezTo>
                  <a:cubicBezTo>
                    <a:pt x="222" y="76"/>
                    <a:pt x="159" y="86"/>
                    <a:pt x="129" y="86"/>
                  </a:cubicBezTo>
                  <a:cubicBezTo>
                    <a:pt x="118" y="86"/>
                    <a:pt x="111" y="84"/>
                    <a:pt x="111" y="84"/>
                  </a:cubicBezTo>
                  <a:cubicBezTo>
                    <a:pt x="111" y="84"/>
                    <a:pt x="108" y="184"/>
                    <a:pt x="134" y="250"/>
                  </a:cubicBezTo>
                  <a:cubicBezTo>
                    <a:pt x="160" y="315"/>
                    <a:pt x="258" y="345"/>
                    <a:pt x="258" y="345"/>
                  </a:cubicBezTo>
                  <a:cubicBezTo>
                    <a:pt x="258" y="345"/>
                    <a:pt x="356" y="315"/>
                    <a:pt x="382" y="250"/>
                  </a:cubicBezTo>
                  <a:close/>
                  <a:moveTo>
                    <a:pt x="258" y="311"/>
                  </a:moveTo>
                  <a:cubicBezTo>
                    <a:pt x="231" y="301"/>
                    <a:pt x="179" y="274"/>
                    <a:pt x="164" y="237"/>
                  </a:cubicBezTo>
                  <a:cubicBezTo>
                    <a:pt x="149" y="200"/>
                    <a:pt x="145" y="150"/>
                    <a:pt x="144" y="117"/>
                  </a:cubicBezTo>
                  <a:cubicBezTo>
                    <a:pt x="174" y="115"/>
                    <a:pt x="220" y="104"/>
                    <a:pt x="258" y="62"/>
                  </a:cubicBezTo>
                  <a:cubicBezTo>
                    <a:pt x="296" y="104"/>
                    <a:pt x="342" y="115"/>
                    <a:pt x="372" y="117"/>
                  </a:cubicBezTo>
                  <a:cubicBezTo>
                    <a:pt x="371" y="152"/>
                    <a:pt x="366" y="202"/>
                    <a:pt x="352" y="237"/>
                  </a:cubicBezTo>
                  <a:cubicBezTo>
                    <a:pt x="337" y="274"/>
                    <a:pt x="286" y="300"/>
                    <a:pt x="258" y="311"/>
                  </a:cubicBezTo>
                  <a:close/>
                  <a:moveTo>
                    <a:pt x="89" y="38"/>
                  </a:moveTo>
                  <a:cubicBezTo>
                    <a:pt x="100" y="22"/>
                    <a:pt x="102" y="0"/>
                    <a:pt x="102" y="0"/>
                  </a:cubicBezTo>
                  <a:cubicBezTo>
                    <a:pt x="102" y="0"/>
                    <a:pt x="79" y="4"/>
                    <a:pt x="66" y="22"/>
                  </a:cubicBezTo>
                  <a:cubicBezTo>
                    <a:pt x="54" y="41"/>
                    <a:pt x="60" y="63"/>
                    <a:pt x="60" y="62"/>
                  </a:cubicBezTo>
                  <a:cubicBezTo>
                    <a:pt x="60" y="62"/>
                    <a:pt x="79" y="54"/>
                    <a:pt x="89" y="38"/>
                  </a:cubicBezTo>
                  <a:close/>
                  <a:moveTo>
                    <a:pt x="74" y="55"/>
                  </a:moveTo>
                  <a:cubicBezTo>
                    <a:pt x="58" y="63"/>
                    <a:pt x="51" y="88"/>
                    <a:pt x="51" y="88"/>
                  </a:cubicBezTo>
                  <a:cubicBezTo>
                    <a:pt x="51" y="88"/>
                    <a:pt x="67" y="95"/>
                    <a:pt x="81" y="87"/>
                  </a:cubicBezTo>
                  <a:cubicBezTo>
                    <a:pt x="94" y="79"/>
                    <a:pt x="103" y="59"/>
                    <a:pt x="103" y="59"/>
                  </a:cubicBezTo>
                  <a:cubicBezTo>
                    <a:pt x="103" y="59"/>
                    <a:pt x="89" y="48"/>
                    <a:pt x="74" y="55"/>
                  </a:cubicBezTo>
                  <a:close/>
                  <a:moveTo>
                    <a:pt x="70" y="126"/>
                  </a:moveTo>
                  <a:cubicBezTo>
                    <a:pt x="82" y="116"/>
                    <a:pt x="86" y="96"/>
                    <a:pt x="86" y="96"/>
                  </a:cubicBezTo>
                  <a:cubicBezTo>
                    <a:pt x="86" y="96"/>
                    <a:pt x="70" y="87"/>
                    <a:pt x="57" y="97"/>
                  </a:cubicBezTo>
                  <a:cubicBezTo>
                    <a:pt x="43" y="108"/>
                    <a:pt x="41" y="133"/>
                    <a:pt x="42" y="133"/>
                  </a:cubicBezTo>
                  <a:cubicBezTo>
                    <a:pt x="42" y="133"/>
                    <a:pt x="59" y="137"/>
                    <a:pt x="70" y="126"/>
                  </a:cubicBezTo>
                  <a:close/>
                  <a:moveTo>
                    <a:pt x="41" y="178"/>
                  </a:moveTo>
                  <a:cubicBezTo>
                    <a:pt x="42" y="179"/>
                    <a:pt x="59" y="179"/>
                    <a:pt x="68" y="166"/>
                  </a:cubicBezTo>
                  <a:cubicBezTo>
                    <a:pt x="77" y="154"/>
                    <a:pt x="77" y="134"/>
                    <a:pt x="78" y="134"/>
                  </a:cubicBezTo>
                  <a:cubicBezTo>
                    <a:pt x="78" y="134"/>
                    <a:pt x="60" y="129"/>
                    <a:pt x="49" y="141"/>
                  </a:cubicBezTo>
                  <a:cubicBezTo>
                    <a:pt x="38" y="154"/>
                    <a:pt x="41" y="179"/>
                    <a:pt x="41" y="178"/>
                  </a:cubicBezTo>
                  <a:close/>
                  <a:moveTo>
                    <a:pt x="74" y="206"/>
                  </a:moveTo>
                  <a:cubicBezTo>
                    <a:pt x="80" y="192"/>
                    <a:pt x="77" y="172"/>
                    <a:pt x="77" y="172"/>
                  </a:cubicBezTo>
                  <a:cubicBezTo>
                    <a:pt x="77" y="172"/>
                    <a:pt x="59" y="171"/>
                    <a:pt x="50" y="185"/>
                  </a:cubicBezTo>
                  <a:cubicBezTo>
                    <a:pt x="42" y="199"/>
                    <a:pt x="50" y="223"/>
                    <a:pt x="50" y="223"/>
                  </a:cubicBezTo>
                  <a:cubicBezTo>
                    <a:pt x="50" y="223"/>
                    <a:pt x="67" y="220"/>
                    <a:pt x="74" y="206"/>
                  </a:cubicBezTo>
                  <a:close/>
                  <a:moveTo>
                    <a:pt x="87" y="243"/>
                  </a:moveTo>
                  <a:cubicBezTo>
                    <a:pt x="91" y="228"/>
                    <a:pt x="83" y="210"/>
                    <a:pt x="83" y="210"/>
                  </a:cubicBezTo>
                  <a:cubicBezTo>
                    <a:pt x="84" y="210"/>
                    <a:pt x="66" y="212"/>
                    <a:pt x="60" y="227"/>
                  </a:cubicBezTo>
                  <a:cubicBezTo>
                    <a:pt x="55" y="243"/>
                    <a:pt x="67" y="265"/>
                    <a:pt x="67" y="265"/>
                  </a:cubicBezTo>
                  <a:cubicBezTo>
                    <a:pt x="68" y="265"/>
                    <a:pt x="84" y="258"/>
                    <a:pt x="87" y="243"/>
                  </a:cubicBezTo>
                  <a:close/>
                  <a:moveTo>
                    <a:pt x="78" y="267"/>
                  </a:moveTo>
                  <a:cubicBezTo>
                    <a:pt x="76" y="284"/>
                    <a:pt x="93" y="303"/>
                    <a:pt x="93" y="303"/>
                  </a:cubicBezTo>
                  <a:cubicBezTo>
                    <a:pt x="93" y="303"/>
                    <a:pt x="107" y="293"/>
                    <a:pt x="108" y="277"/>
                  </a:cubicBezTo>
                  <a:cubicBezTo>
                    <a:pt x="108" y="262"/>
                    <a:pt x="97" y="246"/>
                    <a:pt x="97" y="245"/>
                  </a:cubicBezTo>
                  <a:cubicBezTo>
                    <a:pt x="98" y="245"/>
                    <a:pt x="80" y="251"/>
                    <a:pt x="78" y="267"/>
                  </a:cubicBezTo>
                  <a:close/>
                  <a:moveTo>
                    <a:pt x="126" y="335"/>
                  </a:moveTo>
                  <a:cubicBezTo>
                    <a:pt x="126" y="336"/>
                    <a:pt x="138" y="323"/>
                    <a:pt x="135" y="307"/>
                  </a:cubicBezTo>
                  <a:cubicBezTo>
                    <a:pt x="132" y="292"/>
                    <a:pt x="118" y="278"/>
                    <a:pt x="118" y="278"/>
                  </a:cubicBezTo>
                  <a:cubicBezTo>
                    <a:pt x="118" y="278"/>
                    <a:pt x="103" y="287"/>
                    <a:pt x="104" y="303"/>
                  </a:cubicBezTo>
                  <a:cubicBezTo>
                    <a:pt x="105" y="320"/>
                    <a:pt x="126" y="336"/>
                    <a:pt x="126" y="335"/>
                  </a:cubicBezTo>
                  <a:close/>
                  <a:moveTo>
                    <a:pt x="169" y="332"/>
                  </a:moveTo>
                  <a:cubicBezTo>
                    <a:pt x="163" y="317"/>
                    <a:pt x="146" y="306"/>
                    <a:pt x="146" y="306"/>
                  </a:cubicBezTo>
                  <a:cubicBezTo>
                    <a:pt x="146" y="306"/>
                    <a:pt x="132" y="318"/>
                    <a:pt x="137" y="334"/>
                  </a:cubicBezTo>
                  <a:cubicBezTo>
                    <a:pt x="139" y="342"/>
                    <a:pt x="147" y="349"/>
                    <a:pt x="154" y="354"/>
                  </a:cubicBezTo>
                  <a:cubicBezTo>
                    <a:pt x="153" y="355"/>
                    <a:pt x="153" y="356"/>
                    <a:pt x="152" y="357"/>
                  </a:cubicBezTo>
                  <a:cubicBezTo>
                    <a:pt x="144" y="353"/>
                    <a:pt x="134" y="349"/>
                    <a:pt x="126" y="349"/>
                  </a:cubicBezTo>
                  <a:cubicBezTo>
                    <a:pt x="108" y="347"/>
                    <a:pt x="98" y="362"/>
                    <a:pt x="98" y="362"/>
                  </a:cubicBezTo>
                  <a:cubicBezTo>
                    <a:pt x="98" y="362"/>
                    <a:pt x="121" y="382"/>
                    <a:pt x="141" y="382"/>
                  </a:cubicBezTo>
                  <a:cubicBezTo>
                    <a:pt x="157" y="381"/>
                    <a:pt x="163" y="368"/>
                    <a:pt x="165" y="364"/>
                  </a:cubicBezTo>
                  <a:cubicBezTo>
                    <a:pt x="177" y="370"/>
                    <a:pt x="190" y="376"/>
                    <a:pt x="203" y="380"/>
                  </a:cubicBezTo>
                  <a:cubicBezTo>
                    <a:pt x="204" y="378"/>
                    <a:pt x="204" y="377"/>
                    <a:pt x="205" y="375"/>
                  </a:cubicBezTo>
                  <a:cubicBezTo>
                    <a:pt x="191" y="371"/>
                    <a:pt x="179" y="366"/>
                    <a:pt x="167" y="360"/>
                  </a:cubicBezTo>
                  <a:cubicBezTo>
                    <a:pt x="169" y="357"/>
                    <a:pt x="175" y="344"/>
                    <a:pt x="169" y="332"/>
                  </a:cubicBezTo>
                  <a:close/>
                  <a:moveTo>
                    <a:pt x="49" y="87"/>
                  </a:moveTo>
                  <a:cubicBezTo>
                    <a:pt x="49" y="87"/>
                    <a:pt x="58" y="64"/>
                    <a:pt x="57" y="47"/>
                  </a:cubicBezTo>
                  <a:cubicBezTo>
                    <a:pt x="56" y="29"/>
                    <a:pt x="40" y="22"/>
                    <a:pt x="40" y="22"/>
                  </a:cubicBezTo>
                  <a:cubicBezTo>
                    <a:pt x="39" y="21"/>
                    <a:pt x="23" y="48"/>
                    <a:pt x="27" y="66"/>
                  </a:cubicBezTo>
                  <a:cubicBezTo>
                    <a:pt x="31" y="85"/>
                    <a:pt x="49" y="87"/>
                    <a:pt x="49" y="87"/>
                  </a:cubicBezTo>
                  <a:close/>
                  <a:moveTo>
                    <a:pt x="39" y="133"/>
                  </a:moveTo>
                  <a:cubicBezTo>
                    <a:pt x="39" y="132"/>
                    <a:pt x="44" y="109"/>
                    <a:pt x="39" y="92"/>
                  </a:cubicBezTo>
                  <a:cubicBezTo>
                    <a:pt x="34" y="76"/>
                    <a:pt x="16" y="72"/>
                    <a:pt x="16" y="72"/>
                  </a:cubicBezTo>
                  <a:cubicBezTo>
                    <a:pt x="16" y="72"/>
                    <a:pt x="6" y="100"/>
                    <a:pt x="14" y="117"/>
                  </a:cubicBezTo>
                  <a:cubicBezTo>
                    <a:pt x="21" y="134"/>
                    <a:pt x="39" y="132"/>
                    <a:pt x="39" y="133"/>
                  </a:cubicBezTo>
                  <a:close/>
                  <a:moveTo>
                    <a:pt x="39" y="179"/>
                  </a:moveTo>
                  <a:cubicBezTo>
                    <a:pt x="39" y="178"/>
                    <a:pt x="39" y="155"/>
                    <a:pt x="31" y="140"/>
                  </a:cubicBezTo>
                  <a:cubicBezTo>
                    <a:pt x="22" y="125"/>
                    <a:pt x="4" y="124"/>
                    <a:pt x="4" y="125"/>
                  </a:cubicBezTo>
                  <a:cubicBezTo>
                    <a:pt x="4" y="124"/>
                    <a:pt x="0" y="154"/>
                    <a:pt x="11" y="169"/>
                  </a:cubicBezTo>
                  <a:cubicBezTo>
                    <a:pt x="22" y="183"/>
                    <a:pt x="39" y="178"/>
                    <a:pt x="39" y="179"/>
                  </a:cubicBezTo>
                  <a:close/>
                  <a:moveTo>
                    <a:pt x="48" y="224"/>
                  </a:moveTo>
                  <a:cubicBezTo>
                    <a:pt x="48" y="223"/>
                    <a:pt x="43" y="200"/>
                    <a:pt x="32" y="187"/>
                  </a:cubicBezTo>
                  <a:cubicBezTo>
                    <a:pt x="21" y="174"/>
                    <a:pt x="3" y="177"/>
                    <a:pt x="3" y="178"/>
                  </a:cubicBezTo>
                  <a:cubicBezTo>
                    <a:pt x="3" y="178"/>
                    <a:pt x="4" y="207"/>
                    <a:pt x="18" y="219"/>
                  </a:cubicBezTo>
                  <a:cubicBezTo>
                    <a:pt x="32" y="232"/>
                    <a:pt x="48" y="223"/>
                    <a:pt x="48" y="224"/>
                  </a:cubicBezTo>
                  <a:close/>
                  <a:moveTo>
                    <a:pt x="65" y="266"/>
                  </a:moveTo>
                  <a:cubicBezTo>
                    <a:pt x="65" y="266"/>
                    <a:pt x="56" y="244"/>
                    <a:pt x="43" y="233"/>
                  </a:cubicBezTo>
                  <a:cubicBezTo>
                    <a:pt x="29" y="223"/>
                    <a:pt x="13" y="230"/>
                    <a:pt x="13" y="230"/>
                  </a:cubicBezTo>
                  <a:cubicBezTo>
                    <a:pt x="12" y="230"/>
                    <a:pt x="19" y="258"/>
                    <a:pt x="35" y="268"/>
                  </a:cubicBezTo>
                  <a:cubicBezTo>
                    <a:pt x="51" y="277"/>
                    <a:pt x="65" y="266"/>
                    <a:pt x="65" y="266"/>
                  </a:cubicBezTo>
                  <a:close/>
                  <a:moveTo>
                    <a:pt x="91" y="304"/>
                  </a:moveTo>
                  <a:cubicBezTo>
                    <a:pt x="91" y="304"/>
                    <a:pt x="77" y="284"/>
                    <a:pt x="62" y="277"/>
                  </a:cubicBezTo>
                  <a:cubicBezTo>
                    <a:pt x="46" y="269"/>
                    <a:pt x="32" y="279"/>
                    <a:pt x="32" y="279"/>
                  </a:cubicBezTo>
                  <a:cubicBezTo>
                    <a:pt x="31" y="279"/>
                    <a:pt x="44" y="306"/>
                    <a:pt x="62" y="312"/>
                  </a:cubicBezTo>
                  <a:cubicBezTo>
                    <a:pt x="79" y="318"/>
                    <a:pt x="91" y="304"/>
                    <a:pt x="91" y="304"/>
                  </a:cubicBezTo>
                  <a:close/>
                  <a:moveTo>
                    <a:pt x="124" y="337"/>
                  </a:moveTo>
                  <a:cubicBezTo>
                    <a:pt x="124" y="337"/>
                    <a:pt x="106" y="320"/>
                    <a:pt x="90" y="316"/>
                  </a:cubicBezTo>
                  <a:cubicBezTo>
                    <a:pt x="73" y="311"/>
                    <a:pt x="61" y="324"/>
                    <a:pt x="61" y="324"/>
                  </a:cubicBezTo>
                  <a:cubicBezTo>
                    <a:pt x="60" y="324"/>
                    <a:pt x="78" y="348"/>
                    <a:pt x="97" y="350"/>
                  </a:cubicBezTo>
                  <a:cubicBezTo>
                    <a:pt x="115" y="353"/>
                    <a:pt x="124" y="337"/>
                    <a:pt x="124" y="337"/>
                  </a:cubicBezTo>
                  <a:close/>
                  <a:moveTo>
                    <a:pt x="456" y="62"/>
                  </a:moveTo>
                  <a:cubicBezTo>
                    <a:pt x="456" y="63"/>
                    <a:pt x="462" y="41"/>
                    <a:pt x="450" y="22"/>
                  </a:cubicBezTo>
                  <a:cubicBezTo>
                    <a:pt x="437" y="4"/>
                    <a:pt x="414" y="0"/>
                    <a:pt x="414" y="0"/>
                  </a:cubicBezTo>
                  <a:cubicBezTo>
                    <a:pt x="414" y="0"/>
                    <a:pt x="416" y="22"/>
                    <a:pt x="427" y="38"/>
                  </a:cubicBezTo>
                  <a:cubicBezTo>
                    <a:pt x="438" y="54"/>
                    <a:pt x="456" y="62"/>
                    <a:pt x="456" y="62"/>
                  </a:cubicBezTo>
                  <a:close/>
                  <a:moveTo>
                    <a:pt x="435" y="87"/>
                  </a:moveTo>
                  <a:cubicBezTo>
                    <a:pt x="449" y="95"/>
                    <a:pt x="465" y="88"/>
                    <a:pt x="465" y="88"/>
                  </a:cubicBezTo>
                  <a:cubicBezTo>
                    <a:pt x="465" y="88"/>
                    <a:pt x="458" y="63"/>
                    <a:pt x="442" y="55"/>
                  </a:cubicBezTo>
                  <a:cubicBezTo>
                    <a:pt x="427" y="48"/>
                    <a:pt x="413" y="59"/>
                    <a:pt x="413" y="59"/>
                  </a:cubicBezTo>
                  <a:cubicBezTo>
                    <a:pt x="413" y="59"/>
                    <a:pt x="422" y="79"/>
                    <a:pt x="435" y="87"/>
                  </a:cubicBezTo>
                  <a:close/>
                  <a:moveTo>
                    <a:pt x="459" y="97"/>
                  </a:moveTo>
                  <a:cubicBezTo>
                    <a:pt x="446" y="87"/>
                    <a:pt x="430" y="96"/>
                    <a:pt x="430" y="96"/>
                  </a:cubicBezTo>
                  <a:cubicBezTo>
                    <a:pt x="430" y="96"/>
                    <a:pt x="435" y="116"/>
                    <a:pt x="446" y="126"/>
                  </a:cubicBezTo>
                  <a:cubicBezTo>
                    <a:pt x="457" y="137"/>
                    <a:pt x="474" y="133"/>
                    <a:pt x="474" y="133"/>
                  </a:cubicBezTo>
                  <a:cubicBezTo>
                    <a:pt x="475" y="133"/>
                    <a:pt x="473" y="108"/>
                    <a:pt x="459" y="97"/>
                  </a:cubicBezTo>
                  <a:close/>
                  <a:moveTo>
                    <a:pt x="439" y="134"/>
                  </a:moveTo>
                  <a:cubicBezTo>
                    <a:pt x="439" y="134"/>
                    <a:pt x="439" y="154"/>
                    <a:pt x="448" y="166"/>
                  </a:cubicBezTo>
                  <a:cubicBezTo>
                    <a:pt x="457" y="179"/>
                    <a:pt x="475" y="179"/>
                    <a:pt x="475" y="178"/>
                  </a:cubicBezTo>
                  <a:cubicBezTo>
                    <a:pt x="475" y="179"/>
                    <a:pt x="478" y="154"/>
                    <a:pt x="467" y="141"/>
                  </a:cubicBezTo>
                  <a:cubicBezTo>
                    <a:pt x="456" y="129"/>
                    <a:pt x="439" y="134"/>
                    <a:pt x="439" y="134"/>
                  </a:cubicBezTo>
                  <a:close/>
                  <a:moveTo>
                    <a:pt x="466" y="185"/>
                  </a:moveTo>
                  <a:cubicBezTo>
                    <a:pt x="457" y="171"/>
                    <a:pt x="439" y="172"/>
                    <a:pt x="439" y="172"/>
                  </a:cubicBezTo>
                  <a:cubicBezTo>
                    <a:pt x="440" y="172"/>
                    <a:pt x="436" y="192"/>
                    <a:pt x="442" y="206"/>
                  </a:cubicBezTo>
                  <a:cubicBezTo>
                    <a:pt x="449" y="220"/>
                    <a:pt x="466" y="223"/>
                    <a:pt x="466" y="223"/>
                  </a:cubicBezTo>
                  <a:cubicBezTo>
                    <a:pt x="466" y="223"/>
                    <a:pt x="474" y="199"/>
                    <a:pt x="466" y="185"/>
                  </a:cubicBezTo>
                  <a:close/>
                  <a:moveTo>
                    <a:pt x="429" y="243"/>
                  </a:moveTo>
                  <a:cubicBezTo>
                    <a:pt x="432" y="258"/>
                    <a:pt x="449" y="265"/>
                    <a:pt x="449" y="265"/>
                  </a:cubicBezTo>
                  <a:cubicBezTo>
                    <a:pt x="449" y="265"/>
                    <a:pt x="462" y="243"/>
                    <a:pt x="456" y="227"/>
                  </a:cubicBezTo>
                  <a:cubicBezTo>
                    <a:pt x="451" y="212"/>
                    <a:pt x="432" y="210"/>
                    <a:pt x="433" y="210"/>
                  </a:cubicBezTo>
                  <a:cubicBezTo>
                    <a:pt x="433" y="210"/>
                    <a:pt x="425" y="228"/>
                    <a:pt x="429" y="243"/>
                  </a:cubicBezTo>
                  <a:close/>
                  <a:moveTo>
                    <a:pt x="423" y="303"/>
                  </a:moveTo>
                  <a:cubicBezTo>
                    <a:pt x="424" y="303"/>
                    <a:pt x="440" y="284"/>
                    <a:pt x="438" y="267"/>
                  </a:cubicBezTo>
                  <a:cubicBezTo>
                    <a:pt x="436" y="251"/>
                    <a:pt x="418" y="245"/>
                    <a:pt x="419" y="245"/>
                  </a:cubicBezTo>
                  <a:cubicBezTo>
                    <a:pt x="419" y="246"/>
                    <a:pt x="408" y="262"/>
                    <a:pt x="408" y="277"/>
                  </a:cubicBezTo>
                  <a:cubicBezTo>
                    <a:pt x="409" y="293"/>
                    <a:pt x="423" y="303"/>
                    <a:pt x="423" y="303"/>
                  </a:cubicBezTo>
                  <a:close/>
                  <a:moveTo>
                    <a:pt x="398" y="278"/>
                  </a:moveTo>
                  <a:cubicBezTo>
                    <a:pt x="398" y="278"/>
                    <a:pt x="384" y="292"/>
                    <a:pt x="381" y="307"/>
                  </a:cubicBezTo>
                  <a:cubicBezTo>
                    <a:pt x="378" y="323"/>
                    <a:pt x="390" y="336"/>
                    <a:pt x="390" y="335"/>
                  </a:cubicBezTo>
                  <a:cubicBezTo>
                    <a:pt x="390" y="336"/>
                    <a:pt x="411" y="320"/>
                    <a:pt x="412" y="303"/>
                  </a:cubicBezTo>
                  <a:cubicBezTo>
                    <a:pt x="414" y="287"/>
                    <a:pt x="398" y="278"/>
                    <a:pt x="398" y="278"/>
                  </a:cubicBezTo>
                  <a:close/>
                  <a:moveTo>
                    <a:pt x="489" y="66"/>
                  </a:moveTo>
                  <a:cubicBezTo>
                    <a:pt x="493" y="48"/>
                    <a:pt x="477" y="21"/>
                    <a:pt x="477" y="22"/>
                  </a:cubicBezTo>
                  <a:cubicBezTo>
                    <a:pt x="476" y="22"/>
                    <a:pt x="460" y="29"/>
                    <a:pt x="459" y="47"/>
                  </a:cubicBezTo>
                  <a:cubicBezTo>
                    <a:pt x="458" y="64"/>
                    <a:pt x="467" y="87"/>
                    <a:pt x="467" y="87"/>
                  </a:cubicBezTo>
                  <a:cubicBezTo>
                    <a:pt x="467" y="87"/>
                    <a:pt x="485" y="85"/>
                    <a:pt x="489" y="66"/>
                  </a:cubicBezTo>
                  <a:close/>
                  <a:moveTo>
                    <a:pt x="477" y="92"/>
                  </a:moveTo>
                  <a:cubicBezTo>
                    <a:pt x="472" y="109"/>
                    <a:pt x="477" y="132"/>
                    <a:pt x="477" y="133"/>
                  </a:cubicBezTo>
                  <a:cubicBezTo>
                    <a:pt x="477" y="132"/>
                    <a:pt x="495" y="134"/>
                    <a:pt x="503" y="117"/>
                  </a:cubicBezTo>
                  <a:cubicBezTo>
                    <a:pt x="510" y="100"/>
                    <a:pt x="500" y="72"/>
                    <a:pt x="500" y="72"/>
                  </a:cubicBezTo>
                  <a:cubicBezTo>
                    <a:pt x="500" y="72"/>
                    <a:pt x="483" y="76"/>
                    <a:pt x="477" y="92"/>
                  </a:cubicBezTo>
                  <a:close/>
                  <a:moveTo>
                    <a:pt x="486" y="140"/>
                  </a:moveTo>
                  <a:cubicBezTo>
                    <a:pt x="477" y="155"/>
                    <a:pt x="477" y="178"/>
                    <a:pt x="477" y="179"/>
                  </a:cubicBezTo>
                  <a:cubicBezTo>
                    <a:pt x="477" y="178"/>
                    <a:pt x="495" y="183"/>
                    <a:pt x="505" y="169"/>
                  </a:cubicBezTo>
                  <a:cubicBezTo>
                    <a:pt x="516" y="154"/>
                    <a:pt x="512" y="124"/>
                    <a:pt x="512" y="125"/>
                  </a:cubicBezTo>
                  <a:cubicBezTo>
                    <a:pt x="512" y="124"/>
                    <a:pt x="494" y="125"/>
                    <a:pt x="486" y="140"/>
                  </a:cubicBezTo>
                  <a:close/>
                  <a:moveTo>
                    <a:pt x="498" y="219"/>
                  </a:moveTo>
                  <a:cubicBezTo>
                    <a:pt x="512" y="207"/>
                    <a:pt x="513" y="178"/>
                    <a:pt x="513" y="178"/>
                  </a:cubicBezTo>
                  <a:cubicBezTo>
                    <a:pt x="513" y="177"/>
                    <a:pt x="496" y="174"/>
                    <a:pt x="484" y="187"/>
                  </a:cubicBezTo>
                  <a:cubicBezTo>
                    <a:pt x="473" y="200"/>
                    <a:pt x="468" y="223"/>
                    <a:pt x="468" y="224"/>
                  </a:cubicBezTo>
                  <a:cubicBezTo>
                    <a:pt x="468" y="223"/>
                    <a:pt x="484" y="232"/>
                    <a:pt x="498" y="219"/>
                  </a:cubicBezTo>
                  <a:close/>
                  <a:moveTo>
                    <a:pt x="474" y="233"/>
                  </a:moveTo>
                  <a:cubicBezTo>
                    <a:pt x="460" y="244"/>
                    <a:pt x="451" y="266"/>
                    <a:pt x="451" y="266"/>
                  </a:cubicBezTo>
                  <a:cubicBezTo>
                    <a:pt x="451" y="266"/>
                    <a:pt x="465" y="277"/>
                    <a:pt x="481" y="268"/>
                  </a:cubicBezTo>
                  <a:cubicBezTo>
                    <a:pt x="497" y="258"/>
                    <a:pt x="504" y="230"/>
                    <a:pt x="504" y="230"/>
                  </a:cubicBezTo>
                  <a:cubicBezTo>
                    <a:pt x="503" y="230"/>
                    <a:pt x="487" y="223"/>
                    <a:pt x="474" y="233"/>
                  </a:cubicBezTo>
                  <a:close/>
                  <a:moveTo>
                    <a:pt x="454" y="277"/>
                  </a:moveTo>
                  <a:cubicBezTo>
                    <a:pt x="439" y="284"/>
                    <a:pt x="426" y="304"/>
                    <a:pt x="425" y="304"/>
                  </a:cubicBezTo>
                  <a:cubicBezTo>
                    <a:pt x="425" y="304"/>
                    <a:pt x="437" y="318"/>
                    <a:pt x="454" y="312"/>
                  </a:cubicBezTo>
                  <a:cubicBezTo>
                    <a:pt x="472" y="306"/>
                    <a:pt x="485" y="279"/>
                    <a:pt x="484" y="279"/>
                  </a:cubicBezTo>
                  <a:cubicBezTo>
                    <a:pt x="484" y="279"/>
                    <a:pt x="470" y="269"/>
                    <a:pt x="454" y="277"/>
                  </a:cubicBezTo>
                  <a:close/>
                  <a:moveTo>
                    <a:pt x="426" y="316"/>
                  </a:moveTo>
                  <a:cubicBezTo>
                    <a:pt x="410" y="320"/>
                    <a:pt x="392" y="337"/>
                    <a:pt x="392" y="337"/>
                  </a:cubicBezTo>
                  <a:cubicBezTo>
                    <a:pt x="392" y="337"/>
                    <a:pt x="401" y="353"/>
                    <a:pt x="419" y="350"/>
                  </a:cubicBezTo>
                  <a:cubicBezTo>
                    <a:pt x="438" y="348"/>
                    <a:pt x="456" y="324"/>
                    <a:pt x="455" y="324"/>
                  </a:cubicBezTo>
                  <a:cubicBezTo>
                    <a:pt x="455" y="324"/>
                    <a:pt x="443" y="311"/>
                    <a:pt x="426" y="316"/>
                  </a:cubicBezTo>
                  <a:close/>
                  <a:moveTo>
                    <a:pt x="390" y="349"/>
                  </a:moveTo>
                  <a:cubicBezTo>
                    <a:pt x="382" y="349"/>
                    <a:pt x="372" y="353"/>
                    <a:pt x="364" y="357"/>
                  </a:cubicBezTo>
                  <a:cubicBezTo>
                    <a:pt x="364" y="356"/>
                    <a:pt x="363" y="355"/>
                    <a:pt x="363" y="354"/>
                  </a:cubicBezTo>
                  <a:cubicBezTo>
                    <a:pt x="369" y="349"/>
                    <a:pt x="377" y="342"/>
                    <a:pt x="379" y="334"/>
                  </a:cubicBezTo>
                  <a:cubicBezTo>
                    <a:pt x="384" y="318"/>
                    <a:pt x="370" y="306"/>
                    <a:pt x="370" y="306"/>
                  </a:cubicBezTo>
                  <a:cubicBezTo>
                    <a:pt x="370" y="306"/>
                    <a:pt x="353" y="317"/>
                    <a:pt x="347" y="332"/>
                  </a:cubicBezTo>
                  <a:cubicBezTo>
                    <a:pt x="341" y="344"/>
                    <a:pt x="348" y="357"/>
                    <a:pt x="349" y="360"/>
                  </a:cubicBezTo>
                  <a:cubicBezTo>
                    <a:pt x="338" y="366"/>
                    <a:pt x="325" y="371"/>
                    <a:pt x="311" y="375"/>
                  </a:cubicBezTo>
                  <a:cubicBezTo>
                    <a:pt x="312" y="377"/>
                    <a:pt x="312" y="378"/>
                    <a:pt x="313" y="380"/>
                  </a:cubicBezTo>
                  <a:cubicBezTo>
                    <a:pt x="326" y="376"/>
                    <a:pt x="339" y="370"/>
                    <a:pt x="352" y="364"/>
                  </a:cubicBezTo>
                  <a:cubicBezTo>
                    <a:pt x="353" y="368"/>
                    <a:pt x="359" y="381"/>
                    <a:pt x="375" y="382"/>
                  </a:cubicBezTo>
                  <a:cubicBezTo>
                    <a:pt x="395" y="382"/>
                    <a:pt x="418" y="362"/>
                    <a:pt x="418" y="362"/>
                  </a:cubicBezTo>
                  <a:cubicBezTo>
                    <a:pt x="418" y="362"/>
                    <a:pt x="408" y="347"/>
                    <a:pt x="390" y="3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9" name="Text Box 40"/>
            <p:cNvSpPr txBox="1"/>
            <p:nvPr/>
          </p:nvSpPr>
          <p:spPr>
            <a:xfrm>
              <a:off x="68154" y="1319976"/>
              <a:ext cx="1651000" cy="39560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</a:pPr>
              <a:r>
                <a:rPr lang="en-US" sz="1800" b="1" spc="20">
                  <a:solidFill>
                    <a:srgbClr val="FFFFFF"/>
                  </a:solidFill>
                  <a:effectLst/>
                  <a:latin typeface="Alegreya"/>
                  <a:ea typeface="Arial" panose="020B0604020202020204" pitchFamily="34" charset="0"/>
                  <a:cs typeface="Times New Roman" panose="02020603050405020304" pitchFamily="18" charset="0"/>
                </a:rPr>
                <a:t>ACADEMY</a:t>
              </a:r>
              <a:endParaRPr lang="en-US" sz="110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 Box 42"/>
            <p:cNvSpPr txBox="1"/>
            <p:nvPr/>
          </p:nvSpPr>
          <p:spPr>
            <a:xfrm>
              <a:off x="329411" y="1147259"/>
              <a:ext cx="1012825" cy="27622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</a:pPr>
              <a:r>
                <a:rPr lang="en-US" sz="1200" b="1" spc="90">
                  <a:solidFill>
                    <a:srgbClr val="FFFFFF"/>
                  </a:solidFill>
                  <a:effectLst/>
                  <a:latin typeface="Myriad Pro"/>
                  <a:ea typeface="Arial" panose="020B0604020202020204" pitchFamily="34" charset="0"/>
                  <a:cs typeface="Times New Roman" panose="02020603050405020304" pitchFamily="18" charset="0"/>
                </a:rPr>
                <a:t>LOTUS</a:t>
              </a:r>
              <a:endParaRPr lang="en-US" sz="110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endParaRPr>
            </a:p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</a:pPr>
              <a:r>
                <a:rPr lang="vi-VN" sz="1200" b="1" spc="90">
                  <a:solidFill>
                    <a:srgbClr val="FFFFFF"/>
                  </a:solidFill>
                  <a:effectLst/>
                  <a:latin typeface="Myriad Pro"/>
                  <a:ea typeface="Arial" panose="020B0604020202020204" pitchFamily="34" charset="0"/>
                  <a:cs typeface="Times New Roman" panose="02020603050405020304" pitchFamily="18" charset="0"/>
                </a:rPr>
                <a:t> </a:t>
              </a:r>
              <a:endParaRPr lang="en-US" sz="110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7" name="Picture 6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532"/>
          <a:stretch/>
        </p:blipFill>
        <p:spPr bwMode="auto">
          <a:xfrm>
            <a:off x="10895331" y="510541"/>
            <a:ext cx="790575" cy="5403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3" name="Google Shape;86;p13">
            <a:extLst>
              <a:ext uri="{FF2B5EF4-FFF2-40B4-BE49-F238E27FC236}">
                <a16:creationId xmlns:a16="http://schemas.microsoft.com/office/drawing/2014/main" id="{4E57E0E3-9AF2-478E-9D37-1892F90844AC}"/>
              </a:ext>
            </a:extLst>
          </p:cNvPr>
          <p:cNvSpPr/>
          <p:nvPr/>
        </p:nvSpPr>
        <p:spPr>
          <a:xfrm>
            <a:off x="92364" y="2428108"/>
            <a:ext cx="12018793" cy="1986332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86;p13">
            <a:extLst>
              <a:ext uri="{FF2B5EF4-FFF2-40B4-BE49-F238E27FC236}">
                <a16:creationId xmlns:a16="http://schemas.microsoft.com/office/drawing/2014/main" id="{0919D77D-D4A8-4074-B52E-D8EB904CF3B0}"/>
              </a:ext>
            </a:extLst>
          </p:cNvPr>
          <p:cNvSpPr/>
          <p:nvPr/>
        </p:nvSpPr>
        <p:spPr>
          <a:xfrm>
            <a:off x="92364" y="2443559"/>
            <a:ext cx="12007272" cy="1970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Bài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3: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Vòng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lặp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trong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Java</a:t>
            </a:r>
            <a:endParaRPr sz="60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/>
      <p:bldP spid="13" grpId="0" animBg="1"/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3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40706" y="5876555"/>
            <a:ext cx="447186" cy="447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6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171761" y="5876555"/>
            <a:ext cx="447185" cy="44718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6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819462" y="5842802"/>
            <a:ext cx="520728" cy="520728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6"/>
          <p:cNvSpPr txBox="1">
            <a:spLocks noGrp="1"/>
          </p:cNvSpPr>
          <p:nvPr>
            <p:ph type="ftr" idx="11"/>
          </p:nvPr>
        </p:nvSpPr>
        <p:spPr>
          <a:xfrm>
            <a:off x="0" y="6408320"/>
            <a:ext cx="121919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t>lotusacademy.edu.vn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9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090" y="4311502"/>
            <a:ext cx="1669472" cy="1669472"/>
          </a:xfrm>
          <a:prstGeom prst="rect">
            <a:avLst/>
          </a:prstGeom>
        </p:spPr>
      </p:pic>
      <p:sp>
        <p:nvSpPr>
          <p:cNvPr id="10" name="Google Shape;86;p13">
            <a:extLst>
              <a:ext uri="{FF2B5EF4-FFF2-40B4-BE49-F238E27FC236}">
                <a16:creationId xmlns:a16="http://schemas.microsoft.com/office/drawing/2014/main" id="{ACA10C40-1B41-457C-A544-5C9E956CD529}"/>
              </a:ext>
            </a:extLst>
          </p:cNvPr>
          <p:cNvSpPr/>
          <p:nvPr/>
        </p:nvSpPr>
        <p:spPr>
          <a:xfrm>
            <a:off x="0" y="2428108"/>
            <a:ext cx="12191999" cy="1986332"/>
          </a:xfrm>
          <a:prstGeom prst="rect">
            <a:avLst/>
          </a:prstGeom>
          <a:solidFill>
            <a:schemeClr val="tx1">
              <a:lumMod val="95000"/>
              <a:lumOff val="5000"/>
              <a:alpha val="53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86;p13">
            <a:extLst>
              <a:ext uri="{FF2B5EF4-FFF2-40B4-BE49-F238E27FC236}">
                <a16:creationId xmlns:a16="http://schemas.microsoft.com/office/drawing/2014/main" id="{EBEA7558-AF77-45B9-8E84-0C899E5F62F7}"/>
              </a:ext>
            </a:extLst>
          </p:cNvPr>
          <p:cNvSpPr/>
          <p:nvPr/>
        </p:nvSpPr>
        <p:spPr>
          <a:xfrm>
            <a:off x="1845859" y="2443559"/>
            <a:ext cx="9049472" cy="1970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Xin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trân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trọng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cảm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ơn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6000" dirty="0"/>
          </a:p>
        </p:txBody>
      </p:sp>
    </p:spTree>
    <p:extLst>
      <p:ext uri="{BB962C8B-B14F-4D97-AF65-F5344CB8AC3E}">
        <p14:creationId xmlns:p14="http://schemas.microsoft.com/office/powerpoint/2010/main" val="9446609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328553" y="706327"/>
            <a:ext cx="7544284" cy="718338"/>
          </a:xfrm>
          <a:prstGeom prst="rect">
            <a:avLst/>
          </a:prstGeom>
          <a:noFill/>
          <a:ln w="12700"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3733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方正清刻本悦宋简体" panose="02000000000000000000" charset="-122"/>
                <a:cs typeface="Arial" panose="020B0604020202020204" pitchFamily="34" charset="0"/>
              </a:rPr>
              <a:t>NỘI DUNG CHÍNH</a:t>
            </a:r>
          </a:p>
        </p:txBody>
      </p:sp>
      <p:sp>
        <p:nvSpPr>
          <p:cNvPr id="23" name="矩形 22"/>
          <p:cNvSpPr/>
          <p:nvPr/>
        </p:nvSpPr>
        <p:spPr>
          <a:xfrm>
            <a:off x="283213" y="302895"/>
            <a:ext cx="11626215" cy="6252211"/>
          </a:xfrm>
          <a:prstGeom prst="rect">
            <a:avLst/>
          </a:prstGeom>
          <a:noFill/>
          <a:ln w="317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2" name="ïṣḷîdè"/>
          <p:cNvGrpSpPr/>
          <p:nvPr/>
        </p:nvGrpSpPr>
        <p:grpSpPr>
          <a:xfrm>
            <a:off x="5406842" y="2804888"/>
            <a:ext cx="908685" cy="952657"/>
            <a:chOff x="4196780" y="2834333"/>
            <a:chExt cx="1458180" cy="1663040"/>
          </a:xfrm>
          <a:solidFill>
            <a:srgbClr val="F8C002"/>
          </a:solidFill>
        </p:grpSpPr>
        <p:sp>
          <p:nvSpPr>
            <p:cNvPr id="53" name="iṥḷîḓê"/>
            <p:cNvSpPr/>
            <p:nvPr/>
          </p:nvSpPr>
          <p:spPr bwMode="auto">
            <a:xfrm>
              <a:off x="4196780" y="2834333"/>
              <a:ext cx="1458180" cy="1663040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noFill/>
            <a:ln w="28575">
              <a:solidFill>
                <a:schemeClr val="accent1">
                  <a:lumMod val="75000"/>
                </a:schemeClr>
              </a:solidFill>
            </a:ln>
          </p:spPr>
          <p:txBody>
            <a:bodyPr anchor="ctr"/>
            <a:lstStyle/>
            <a:p>
              <a:pPr algn="ctr"/>
              <a:endParaRPr sz="1867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íş1íḑè"/>
            <p:cNvSpPr>
              <a:spLocks noChangeAspect="1"/>
            </p:cNvSpPr>
            <p:nvPr/>
          </p:nvSpPr>
          <p:spPr bwMode="auto">
            <a:xfrm>
              <a:off x="4660320" y="3439028"/>
              <a:ext cx="531100" cy="453650"/>
            </a:xfrm>
            <a:custGeom>
              <a:avLst/>
              <a:gdLst>
                <a:gd name="T0" fmla="*/ 48 w 48"/>
                <a:gd name="T1" fmla="*/ 38 h 41"/>
                <a:gd name="T2" fmla="*/ 45 w 48"/>
                <a:gd name="T3" fmla="*/ 41 h 41"/>
                <a:gd name="T4" fmla="*/ 37 w 48"/>
                <a:gd name="T5" fmla="*/ 41 h 41"/>
                <a:gd name="T6" fmla="*/ 34 w 48"/>
                <a:gd name="T7" fmla="*/ 38 h 41"/>
                <a:gd name="T8" fmla="*/ 34 w 48"/>
                <a:gd name="T9" fmla="*/ 30 h 41"/>
                <a:gd name="T10" fmla="*/ 37 w 48"/>
                <a:gd name="T11" fmla="*/ 27 h 41"/>
                <a:gd name="T12" fmla="*/ 39 w 48"/>
                <a:gd name="T13" fmla="*/ 27 h 41"/>
                <a:gd name="T14" fmla="*/ 39 w 48"/>
                <a:gd name="T15" fmla="*/ 22 h 41"/>
                <a:gd name="T16" fmla="*/ 25 w 48"/>
                <a:gd name="T17" fmla="*/ 22 h 41"/>
                <a:gd name="T18" fmla="*/ 25 w 48"/>
                <a:gd name="T19" fmla="*/ 27 h 41"/>
                <a:gd name="T20" fmla="*/ 28 w 48"/>
                <a:gd name="T21" fmla="*/ 27 h 41"/>
                <a:gd name="T22" fmla="*/ 31 w 48"/>
                <a:gd name="T23" fmla="*/ 30 h 41"/>
                <a:gd name="T24" fmla="*/ 31 w 48"/>
                <a:gd name="T25" fmla="*/ 38 h 41"/>
                <a:gd name="T26" fmla="*/ 28 w 48"/>
                <a:gd name="T27" fmla="*/ 41 h 41"/>
                <a:gd name="T28" fmla="*/ 19 w 48"/>
                <a:gd name="T29" fmla="*/ 41 h 41"/>
                <a:gd name="T30" fmla="*/ 17 w 48"/>
                <a:gd name="T31" fmla="*/ 38 h 41"/>
                <a:gd name="T32" fmla="*/ 17 w 48"/>
                <a:gd name="T33" fmla="*/ 30 h 41"/>
                <a:gd name="T34" fmla="*/ 19 w 48"/>
                <a:gd name="T35" fmla="*/ 27 h 41"/>
                <a:gd name="T36" fmla="*/ 22 w 48"/>
                <a:gd name="T37" fmla="*/ 27 h 41"/>
                <a:gd name="T38" fmla="*/ 22 w 48"/>
                <a:gd name="T39" fmla="*/ 22 h 41"/>
                <a:gd name="T40" fmla="*/ 8 w 48"/>
                <a:gd name="T41" fmla="*/ 22 h 41"/>
                <a:gd name="T42" fmla="*/ 8 w 48"/>
                <a:gd name="T43" fmla="*/ 27 h 41"/>
                <a:gd name="T44" fmla="*/ 11 w 48"/>
                <a:gd name="T45" fmla="*/ 27 h 41"/>
                <a:gd name="T46" fmla="*/ 13 w 48"/>
                <a:gd name="T47" fmla="*/ 30 h 41"/>
                <a:gd name="T48" fmla="*/ 13 w 48"/>
                <a:gd name="T49" fmla="*/ 38 h 41"/>
                <a:gd name="T50" fmla="*/ 11 w 48"/>
                <a:gd name="T51" fmla="*/ 41 h 41"/>
                <a:gd name="T52" fmla="*/ 2 w 48"/>
                <a:gd name="T53" fmla="*/ 41 h 41"/>
                <a:gd name="T54" fmla="*/ 0 w 48"/>
                <a:gd name="T55" fmla="*/ 38 h 41"/>
                <a:gd name="T56" fmla="*/ 0 w 48"/>
                <a:gd name="T57" fmla="*/ 30 h 41"/>
                <a:gd name="T58" fmla="*/ 2 w 48"/>
                <a:gd name="T59" fmla="*/ 27 h 41"/>
                <a:gd name="T60" fmla="*/ 5 w 48"/>
                <a:gd name="T61" fmla="*/ 27 h 41"/>
                <a:gd name="T62" fmla="*/ 5 w 48"/>
                <a:gd name="T63" fmla="*/ 22 h 41"/>
                <a:gd name="T64" fmla="*/ 8 w 48"/>
                <a:gd name="T65" fmla="*/ 19 h 41"/>
                <a:gd name="T66" fmla="*/ 22 w 48"/>
                <a:gd name="T67" fmla="*/ 19 h 41"/>
                <a:gd name="T68" fmla="*/ 22 w 48"/>
                <a:gd name="T69" fmla="*/ 13 h 41"/>
                <a:gd name="T70" fmla="*/ 19 w 48"/>
                <a:gd name="T71" fmla="*/ 13 h 41"/>
                <a:gd name="T72" fmla="*/ 17 w 48"/>
                <a:gd name="T73" fmla="*/ 11 h 41"/>
                <a:gd name="T74" fmla="*/ 17 w 48"/>
                <a:gd name="T75" fmla="*/ 2 h 41"/>
                <a:gd name="T76" fmla="*/ 19 w 48"/>
                <a:gd name="T77" fmla="*/ 0 h 41"/>
                <a:gd name="T78" fmla="*/ 28 w 48"/>
                <a:gd name="T79" fmla="*/ 0 h 41"/>
                <a:gd name="T80" fmla="*/ 31 w 48"/>
                <a:gd name="T81" fmla="*/ 2 h 41"/>
                <a:gd name="T82" fmla="*/ 31 w 48"/>
                <a:gd name="T83" fmla="*/ 11 h 41"/>
                <a:gd name="T84" fmla="*/ 28 w 48"/>
                <a:gd name="T85" fmla="*/ 13 h 41"/>
                <a:gd name="T86" fmla="*/ 25 w 48"/>
                <a:gd name="T87" fmla="*/ 13 h 41"/>
                <a:gd name="T88" fmla="*/ 25 w 48"/>
                <a:gd name="T89" fmla="*/ 19 h 41"/>
                <a:gd name="T90" fmla="*/ 39 w 48"/>
                <a:gd name="T91" fmla="*/ 19 h 41"/>
                <a:gd name="T92" fmla="*/ 43 w 48"/>
                <a:gd name="T93" fmla="*/ 22 h 41"/>
                <a:gd name="T94" fmla="*/ 43 w 48"/>
                <a:gd name="T95" fmla="*/ 27 h 41"/>
                <a:gd name="T96" fmla="*/ 45 w 48"/>
                <a:gd name="T97" fmla="*/ 27 h 41"/>
                <a:gd name="T98" fmla="*/ 48 w 48"/>
                <a:gd name="T99" fmla="*/ 30 h 41"/>
                <a:gd name="T100" fmla="*/ 48 w 48"/>
                <a:gd name="T101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8" h="41">
                  <a:moveTo>
                    <a:pt x="48" y="38"/>
                  </a:moveTo>
                  <a:cubicBezTo>
                    <a:pt x="48" y="40"/>
                    <a:pt x="47" y="41"/>
                    <a:pt x="45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5" y="41"/>
                    <a:pt x="34" y="40"/>
                    <a:pt x="34" y="38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8"/>
                    <a:pt x="35" y="27"/>
                    <a:pt x="37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2"/>
                    <a:pt x="39" y="22"/>
                    <a:pt x="39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9" y="27"/>
                    <a:pt x="31" y="28"/>
                    <a:pt x="31" y="30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1" y="40"/>
                    <a:pt x="29" y="41"/>
                    <a:pt x="28" y="41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8" y="41"/>
                    <a:pt x="17" y="40"/>
                    <a:pt x="17" y="38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17" y="28"/>
                    <a:pt x="18" y="27"/>
                    <a:pt x="19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2" y="27"/>
                    <a:pt x="13" y="28"/>
                    <a:pt x="13" y="30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40"/>
                    <a:pt x="12" y="41"/>
                    <a:pt x="11" y="41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1" y="41"/>
                    <a:pt x="0" y="40"/>
                    <a:pt x="0" y="38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28"/>
                    <a:pt x="1" y="27"/>
                    <a:pt x="2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0"/>
                    <a:pt x="6" y="19"/>
                    <a:pt x="8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8" y="13"/>
                    <a:pt x="17" y="12"/>
                    <a:pt x="17" y="11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1"/>
                    <a:pt x="18" y="0"/>
                    <a:pt x="19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9" y="0"/>
                    <a:pt x="31" y="1"/>
                    <a:pt x="31" y="2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1" y="12"/>
                    <a:pt x="29" y="13"/>
                    <a:pt x="28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1" y="19"/>
                    <a:pt x="43" y="20"/>
                    <a:pt x="43" y="22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7" y="27"/>
                    <a:pt x="48" y="28"/>
                    <a:pt x="48" y="30"/>
                  </a:cubicBezTo>
                  <a:lnTo>
                    <a:pt x="48" y="38"/>
                  </a:lnTo>
                  <a:close/>
                </a:path>
              </a:pathLst>
            </a:custGeom>
            <a:grpFill/>
            <a:ln>
              <a:solidFill>
                <a:schemeClr val="accent1">
                  <a:lumMod val="75000"/>
                </a:schemeClr>
              </a:solidFill>
            </a:ln>
          </p:spPr>
          <p:txBody>
            <a:bodyPr anchor="ctr"/>
            <a:lstStyle/>
            <a:p>
              <a:pPr algn="ctr"/>
              <a:endParaRPr sz="1867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5" name="文本框 2"/>
          <p:cNvSpPr txBox="1"/>
          <p:nvPr/>
        </p:nvSpPr>
        <p:spPr>
          <a:xfrm>
            <a:off x="717454" y="3822733"/>
            <a:ext cx="2904125" cy="379656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fontAlgn="auto">
              <a:lnSpc>
                <a:spcPct val="100000"/>
              </a:lnSpc>
            </a:pP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Vòng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lặp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for</a:t>
            </a:r>
            <a:endParaRPr lang="zh-CN" altLang="en-US" sz="1867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57" name="文本框 11"/>
          <p:cNvSpPr txBox="1"/>
          <p:nvPr/>
        </p:nvSpPr>
        <p:spPr>
          <a:xfrm>
            <a:off x="4246087" y="3822733"/>
            <a:ext cx="3229557" cy="379656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fontAlgn="auto">
              <a:lnSpc>
                <a:spcPct val="100000"/>
              </a:lnSpc>
            </a:pP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Vòng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lặp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while &amp; do while</a:t>
            </a:r>
            <a:endParaRPr lang="zh-CN" altLang="en-US" sz="1867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61" name="Group 60"/>
          <p:cNvGrpSpPr/>
          <p:nvPr/>
        </p:nvGrpSpPr>
        <p:grpSpPr>
          <a:xfrm>
            <a:off x="1715533" y="2804888"/>
            <a:ext cx="908685" cy="952657"/>
            <a:chOff x="1885950" y="2309572"/>
            <a:chExt cx="1313180" cy="1497965"/>
          </a:xfrm>
        </p:grpSpPr>
        <p:sp>
          <p:nvSpPr>
            <p:cNvPr id="62" name="íṥ1íḋè"/>
            <p:cNvSpPr/>
            <p:nvPr/>
          </p:nvSpPr>
          <p:spPr bwMode="auto">
            <a:xfrm>
              <a:off x="1885950" y="2309572"/>
              <a:ext cx="1313180" cy="1497965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noFill/>
            <a:ln w="28575">
              <a:solidFill>
                <a:schemeClr val="accent1">
                  <a:lumMod val="75000"/>
                </a:schemeClr>
              </a:solidFill>
            </a:ln>
          </p:spPr>
          <p:txBody>
            <a:bodyPr anchor="ctr"/>
            <a:lstStyle/>
            <a:p>
              <a:pPr algn="ctr"/>
              <a:endParaRPr sz="1867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3" name="Freeform 8"/>
            <p:cNvSpPr>
              <a:spLocks noEditPoints="1"/>
            </p:cNvSpPr>
            <p:nvPr/>
          </p:nvSpPr>
          <p:spPr bwMode="auto">
            <a:xfrm>
              <a:off x="2276192" y="2812664"/>
              <a:ext cx="531661" cy="512257"/>
            </a:xfrm>
            <a:custGeom>
              <a:avLst/>
              <a:gdLst>
                <a:gd name="T0" fmla="*/ 139 w 258"/>
                <a:gd name="T1" fmla="*/ 8 h 248"/>
                <a:gd name="T2" fmla="*/ 165 w 258"/>
                <a:gd name="T3" fmla="*/ 88 h 248"/>
                <a:gd name="T4" fmla="*/ 248 w 258"/>
                <a:gd name="T5" fmla="*/ 88 h 248"/>
                <a:gd name="T6" fmla="*/ 258 w 258"/>
                <a:gd name="T7" fmla="*/ 97 h 248"/>
                <a:gd name="T8" fmla="*/ 254 w 258"/>
                <a:gd name="T9" fmla="*/ 105 h 248"/>
                <a:gd name="T10" fmla="*/ 254 w 258"/>
                <a:gd name="T11" fmla="*/ 105 h 248"/>
                <a:gd name="T12" fmla="*/ 186 w 258"/>
                <a:gd name="T13" fmla="*/ 154 h 248"/>
                <a:gd name="T14" fmla="*/ 212 w 258"/>
                <a:gd name="T15" fmla="*/ 234 h 248"/>
                <a:gd name="T16" fmla="*/ 206 w 258"/>
                <a:gd name="T17" fmla="*/ 246 h 248"/>
                <a:gd name="T18" fmla="*/ 197 w 258"/>
                <a:gd name="T19" fmla="*/ 245 h 248"/>
                <a:gd name="T20" fmla="*/ 129 w 258"/>
                <a:gd name="T21" fmla="*/ 196 h 248"/>
                <a:gd name="T22" fmla="*/ 62 w 258"/>
                <a:gd name="T23" fmla="*/ 245 h 248"/>
                <a:gd name="T24" fmla="*/ 48 w 258"/>
                <a:gd name="T25" fmla="*/ 243 h 248"/>
                <a:gd name="T26" fmla="*/ 47 w 258"/>
                <a:gd name="T27" fmla="*/ 233 h 248"/>
                <a:gd name="T28" fmla="*/ 73 w 258"/>
                <a:gd name="T29" fmla="*/ 154 h 248"/>
                <a:gd name="T30" fmla="*/ 5 w 258"/>
                <a:gd name="T31" fmla="*/ 105 h 248"/>
                <a:gd name="T32" fmla="*/ 3 w 258"/>
                <a:gd name="T33" fmla="*/ 92 h 248"/>
                <a:gd name="T34" fmla="*/ 11 w 258"/>
                <a:gd name="T35" fmla="*/ 88 h 248"/>
                <a:gd name="T36" fmla="*/ 94 w 258"/>
                <a:gd name="T37" fmla="*/ 88 h 248"/>
                <a:gd name="T38" fmla="*/ 120 w 258"/>
                <a:gd name="T39" fmla="*/ 8 h 248"/>
                <a:gd name="T40" fmla="*/ 132 w 258"/>
                <a:gd name="T41" fmla="*/ 2 h 248"/>
                <a:gd name="T42" fmla="*/ 139 w 258"/>
                <a:gd name="T43" fmla="*/ 8 h 248"/>
                <a:gd name="T44" fmla="*/ 139 w 258"/>
                <a:gd name="T45" fmla="*/ 8 h 248"/>
                <a:gd name="T46" fmla="*/ 148 w 258"/>
                <a:gd name="T47" fmla="*/ 101 h 248"/>
                <a:gd name="T48" fmla="*/ 148 w 258"/>
                <a:gd name="T49" fmla="*/ 101 h 248"/>
                <a:gd name="T50" fmla="*/ 129 w 258"/>
                <a:gd name="T51" fmla="*/ 43 h 248"/>
                <a:gd name="T52" fmla="*/ 111 w 258"/>
                <a:gd name="T53" fmla="*/ 100 h 248"/>
                <a:gd name="T54" fmla="*/ 102 w 258"/>
                <a:gd name="T55" fmla="*/ 107 h 248"/>
                <a:gd name="T56" fmla="*/ 41 w 258"/>
                <a:gd name="T57" fmla="*/ 107 h 248"/>
                <a:gd name="T58" fmla="*/ 90 w 258"/>
                <a:gd name="T59" fmla="*/ 143 h 248"/>
                <a:gd name="T60" fmla="*/ 94 w 258"/>
                <a:gd name="T61" fmla="*/ 154 h 248"/>
                <a:gd name="T62" fmla="*/ 75 w 258"/>
                <a:gd name="T63" fmla="*/ 211 h 248"/>
                <a:gd name="T64" fmla="*/ 123 w 258"/>
                <a:gd name="T65" fmla="*/ 176 h 248"/>
                <a:gd name="T66" fmla="*/ 135 w 258"/>
                <a:gd name="T67" fmla="*/ 175 h 248"/>
                <a:gd name="T68" fmla="*/ 184 w 258"/>
                <a:gd name="T69" fmla="*/ 211 h 248"/>
                <a:gd name="T70" fmla="*/ 165 w 258"/>
                <a:gd name="T71" fmla="*/ 154 h 248"/>
                <a:gd name="T72" fmla="*/ 169 w 258"/>
                <a:gd name="T73" fmla="*/ 143 h 248"/>
                <a:gd name="T74" fmla="*/ 217 w 258"/>
                <a:gd name="T75" fmla="*/ 107 h 248"/>
                <a:gd name="T76" fmla="*/ 158 w 258"/>
                <a:gd name="T77" fmla="*/ 107 h 248"/>
                <a:gd name="T78" fmla="*/ 148 w 258"/>
                <a:gd name="T79" fmla="*/ 101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8" h="248">
                  <a:moveTo>
                    <a:pt x="139" y="8"/>
                  </a:moveTo>
                  <a:cubicBezTo>
                    <a:pt x="165" y="88"/>
                    <a:pt x="165" y="88"/>
                    <a:pt x="165" y="88"/>
                  </a:cubicBezTo>
                  <a:cubicBezTo>
                    <a:pt x="248" y="88"/>
                    <a:pt x="248" y="88"/>
                    <a:pt x="248" y="88"/>
                  </a:cubicBezTo>
                  <a:cubicBezTo>
                    <a:pt x="254" y="88"/>
                    <a:pt x="258" y="92"/>
                    <a:pt x="258" y="97"/>
                  </a:cubicBezTo>
                  <a:cubicBezTo>
                    <a:pt x="258" y="101"/>
                    <a:pt x="256" y="104"/>
                    <a:pt x="254" y="105"/>
                  </a:cubicBezTo>
                  <a:cubicBezTo>
                    <a:pt x="254" y="105"/>
                    <a:pt x="254" y="105"/>
                    <a:pt x="254" y="105"/>
                  </a:cubicBezTo>
                  <a:cubicBezTo>
                    <a:pt x="186" y="154"/>
                    <a:pt x="186" y="154"/>
                    <a:pt x="186" y="154"/>
                  </a:cubicBezTo>
                  <a:cubicBezTo>
                    <a:pt x="212" y="234"/>
                    <a:pt x="212" y="234"/>
                    <a:pt x="212" y="234"/>
                  </a:cubicBezTo>
                  <a:cubicBezTo>
                    <a:pt x="214" y="239"/>
                    <a:pt x="211" y="245"/>
                    <a:pt x="206" y="246"/>
                  </a:cubicBezTo>
                  <a:cubicBezTo>
                    <a:pt x="203" y="247"/>
                    <a:pt x="199" y="247"/>
                    <a:pt x="197" y="245"/>
                  </a:cubicBezTo>
                  <a:cubicBezTo>
                    <a:pt x="129" y="196"/>
                    <a:pt x="129" y="196"/>
                    <a:pt x="129" y="196"/>
                  </a:cubicBezTo>
                  <a:cubicBezTo>
                    <a:pt x="62" y="245"/>
                    <a:pt x="62" y="245"/>
                    <a:pt x="62" y="245"/>
                  </a:cubicBezTo>
                  <a:cubicBezTo>
                    <a:pt x="57" y="248"/>
                    <a:pt x="51" y="247"/>
                    <a:pt x="48" y="243"/>
                  </a:cubicBezTo>
                  <a:cubicBezTo>
                    <a:pt x="46" y="240"/>
                    <a:pt x="46" y="236"/>
                    <a:pt x="47" y="233"/>
                  </a:cubicBezTo>
                  <a:cubicBezTo>
                    <a:pt x="73" y="154"/>
                    <a:pt x="73" y="154"/>
                    <a:pt x="73" y="154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1" y="102"/>
                    <a:pt x="0" y="96"/>
                    <a:pt x="3" y="92"/>
                  </a:cubicBezTo>
                  <a:cubicBezTo>
                    <a:pt x="5" y="89"/>
                    <a:pt x="8" y="88"/>
                    <a:pt x="11" y="88"/>
                  </a:cubicBezTo>
                  <a:cubicBezTo>
                    <a:pt x="94" y="88"/>
                    <a:pt x="94" y="88"/>
                    <a:pt x="94" y="88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22" y="3"/>
                    <a:pt x="127" y="0"/>
                    <a:pt x="132" y="2"/>
                  </a:cubicBezTo>
                  <a:cubicBezTo>
                    <a:pt x="136" y="3"/>
                    <a:pt x="138" y="5"/>
                    <a:pt x="139" y="8"/>
                  </a:cubicBezTo>
                  <a:cubicBezTo>
                    <a:pt x="139" y="8"/>
                    <a:pt x="139" y="8"/>
                    <a:pt x="139" y="8"/>
                  </a:cubicBezTo>
                  <a:close/>
                  <a:moveTo>
                    <a:pt x="148" y="101"/>
                  </a:moveTo>
                  <a:cubicBezTo>
                    <a:pt x="148" y="101"/>
                    <a:pt x="148" y="101"/>
                    <a:pt x="148" y="101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11" y="100"/>
                    <a:pt x="111" y="100"/>
                    <a:pt x="111" y="100"/>
                  </a:cubicBezTo>
                  <a:cubicBezTo>
                    <a:pt x="110" y="104"/>
                    <a:pt x="106" y="107"/>
                    <a:pt x="102" y="107"/>
                  </a:cubicBezTo>
                  <a:cubicBezTo>
                    <a:pt x="41" y="107"/>
                    <a:pt x="41" y="107"/>
                    <a:pt x="41" y="107"/>
                  </a:cubicBezTo>
                  <a:cubicBezTo>
                    <a:pt x="90" y="143"/>
                    <a:pt x="90" y="143"/>
                    <a:pt x="90" y="143"/>
                  </a:cubicBezTo>
                  <a:cubicBezTo>
                    <a:pt x="93" y="145"/>
                    <a:pt x="95" y="149"/>
                    <a:pt x="94" y="154"/>
                  </a:cubicBezTo>
                  <a:cubicBezTo>
                    <a:pt x="75" y="211"/>
                    <a:pt x="75" y="211"/>
                    <a:pt x="75" y="211"/>
                  </a:cubicBezTo>
                  <a:cubicBezTo>
                    <a:pt x="123" y="176"/>
                    <a:pt x="123" y="176"/>
                    <a:pt x="123" y="176"/>
                  </a:cubicBezTo>
                  <a:cubicBezTo>
                    <a:pt x="127" y="173"/>
                    <a:pt x="132" y="173"/>
                    <a:pt x="135" y="175"/>
                  </a:cubicBezTo>
                  <a:cubicBezTo>
                    <a:pt x="184" y="211"/>
                    <a:pt x="184" y="211"/>
                    <a:pt x="184" y="211"/>
                  </a:cubicBezTo>
                  <a:cubicBezTo>
                    <a:pt x="165" y="154"/>
                    <a:pt x="165" y="154"/>
                    <a:pt x="165" y="154"/>
                  </a:cubicBezTo>
                  <a:cubicBezTo>
                    <a:pt x="164" y="150"/>
                    <a:pt x="165" y="145"/>
                    <a:pt x="169" y="143"/>
                  </a:cubicBezTo>
                  <a:cubicBezTo>
                    <a:pt x="217" y="107"/>
                    <a:pt x="217" y="107"/>
                    <a:pt x="217" y="107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54" y="108"/>
                    <a:pt x="149" y="105"/>
                    <a:pt x="148" y="101"/>
                  </a:cubicBezTo>
                  <a:close/>
                </a:path>
              </a:pathLst>
            </a:custGeom>
            <a:solidFill>
              <a:srgbClr val="F8C002"/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67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67" name="文本框 18"/>
          <p:cNvSpPr txBox="1"/>
          <p:nvPr/>
        </p:nvSpPr>
        <p:spPr>
          <a:xfrm>
            <a:off x="8053381" y="3804570"/>
            <a:ext cx="3427955" cy="379656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fontAlgn="auto">
              <a:lnSpc>
                <a:spcPct val="100000"/>
              </a:lnSpc>
            </a:pP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Sử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867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dụng</a:t>
            </a:r>
            <a:r>
              <a: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break - continue</a:t>
            </a:r>
            <a:endParaRPr lang="zh-CN" altLang="en-US" sz="1867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69" name="Group 68"/>
          <p:cNvGrpSpPr/>
          <p:nvPr/>
        </p:nvGrpSpPr>
        <p:grpSpPr>
          <a:xfrm>
            <a:off x="9323881" y="2703288"/>
            <a:ext cx="908685" cy="952657"/>
            <a:chOff x="6609715" y="2310207"/>
            <a:chExt cx="1313180" cy="1497965"/>
          </a:xfrm>
        </p:grpSpPr>
        <p:sp>
          <p:nvSpPr>
            <p:cNvPr id="70" name="íślide"/>
            <p:cNvSpPr/>
            <p:nvPr/>
          </p:nvSpPr>
          <p:spPr bwMode="auto">
            <a:xfrm>
              <a:off x="6609715" y="2310207"/>
              <a:ext cx="1313180" cy="1497965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noFill/>
            <a:ln w="28575">
              <a:solidFill>
                <a:schemeClr val="accent1">
                  <a:lumMod val="75000"/>
                </a:schemeClr>
              </a:solidFill>
            </a:ln>
          </p:spPr>
          <p:txBody>
            <a:bodyPr anchor="ctr"/>
            <a:lstStyle/>
            <a:p>
              <a:pPr algn="ctr"/>
              <a:endParaRPr sz="1867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1" name="Freeform 7"/>
            <p:cNvSpPr>
              <a:spLocks noEditPoints="1"/>
            </p:cNvSpPr>
            <p:nvPr/>
          </p:nvSpPr>
          <p:spPr bwMode="auto">
            <a:xfrm>
              <a:off x="7045614" y="2794192"/>
              <a:ext cx="472786" cy="541878"/>
            </a:xfrm>
            <a:custGeom>
              <a:avLst/>
              <a:gdLst>
                <a:gd name="T0" fmla="*/ 55 w 225"/>
                <a:gd name="T1" fmla="*/ 185 h 257"/>
                <a:gd name="T2" fmla="*/ 55 w 225"/>
                <a:gd name="T3" fmla="*/ 197 h 257"/>
                <a:gd name="T4" fmla="*/ 175 w 225"/>
                <a:gd name="T5" fmla="*/ 190 h 257"/>
                <a:gd name="T6" fmla="*/ 222 w 225"/>
                <a:gd name="T7" fmla="*/ 74 h 257"/>
                <a:gd name="T8" fmla="*/ 150 w 225"/>
                <a:gd name="T9" fmla="*/ 3 h 257"/>
                <a:gd name="T10" fmla="*/ 26 w 225"/>
                <a:gd name="T11" fmla="*/ 0 h 257"/>
                <a:gd name="T12" fmla="*/ 0 w 225"/>
                <a:gd name="T13" fmla="*/ 26 h 257"/>
                <a:gd name="T14" fmla="*/ 7 w 225"/>
                <a:gd name="T15" fmla="*/ 249 h 257"/>
                <a:gd name="T16" fmla="*/ 26 w 225"/>
                <a:gd name="T17" fmla="*/ 257 h 257"/>
                <a:gd name="T18" fmla="*/ 217 w 225"/>
                <a:gd name="T19" fmla="*/ 249 h 257"/>
                <a:gd name="T20" fmla="*/ 217 w 225"/>
                <a:gd name="T21" fmla="*/ 249 h 257"/>
                <a:gd name="T22" fmla="*/ 225 w 225"/>
                <a:gd name="T23" fmla="*/ 81 h 257"/>
                <a:gd name="T24" fmla="*/ 149 w 225"/>
                <a:gd name="T25" fmla="*/ 29 h 257"/>
                <a:gd name="T26" fmla="*/ 195 w 225"/>
                <a:gd name="T27" fmla="*/ 75 h 257"/>
                <a:gd name="T28" fmla="*/ 152 w 225"/>
                <a:gd name="T29" fmla="*/ 72 h 257"/>
                <a:gd name="T30" fmla="*/ 149 w 225"/>
                <a:gd name="T31" fmla="*/ 64 h 257"/>
                <a:gd name="T32" fmla="*/ 205 w 225"/>
                <a:gd name="T33" fmla="*/ 230 h 257"/>
                <a:gd name="T34" fmla="*/ 203 w 225"/>
                <a:gd name="T35" fmla="*/ 235 h 257"/>
                <a:gd name="T36" fmla="*/ 198 w 225"/>
                <a:gd name="T37" fmla="*/ 237 h 257"/>
                <a:gd name="T38" fmla="*/ 21 w 225"/>
                <a:gd name="T39" fmla="*/ 235 h 257"/>
                <a:gd name="T40" fmla="*/ 19 w 225"/>
                <a:gd name="T41" fmla="*/ 26 h 257"/>
                <a:gd name="T42" fmla="*/ 26 w 225"/>
                <a:gd name="T43" fmla="*/ 20 h 257"/>
                <a:gd name="T44" fmla="*/ 137 w 225"/>
                <a:gd name="T45" fmla="*/ 64 h 257"/>
                <a:gd name="T46" fmla="*/ 144 w 225"/>
                <a:gd name="T47" fmla="*/ 80 h 257"/>
                <a:gd name="T48" fmla="*/ 205 w 225"/>
                <a:gd name="T49" fmla="*/ 87 h 257"/>
                <a:gd name="T50" fmla="*/ 49 w 225"/>
                <a:gd name="T51" fmla="*/ 107 h 257"/>
                <a:gd name="T52" fmla="*/ 55 w 225"/>
                <a:gd name="T53" fmla="*/ 113 h 257"/>
                <a:gd name="T54" fmla="*/ 175 w 225"/>
                <a:gd name="T55" fmla="*/ 107 h 257"/>
                <a:gd name="T56" fmla="*/ 55 w 225"/>
                <a:gd name="T57" fmla="*/ 101 h 257"/>
                <a:gd name="T58" fmla="*/ 170 w 225"/>
                <a:gd name="T59" fmla="*/ 143 h 257"/>
                <a:gd name="T60" fmla="*/ 55 w 225"/>
                <a:gd name="T61" fmla="*/ 143 h 257"/>
                <a:gd name="T62" fmla="*/ 55 w 225"/>
                <a:gd name="T63" fmla="*/ 155 h 257"/>
                <a:gd name="T64" fmla="*/ 175 w 225"/>
                <a:gd name="T65" fmla="*/ 149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5" h="257">
                  <a:moveTo>
                    <a:pt x="170" y="185"/>
                  </a:moveTo>
                  <a:cubicBezTo>
                    <a:pt x="55" y="185"/>
                    <a:pt x="55" y="185"/>
                    <a:pt x="55" y="185"/>
                  </a:cubicBezTo>
                  <a:cubicBezTo>
                    <a:pt x="51" y="185"/>
                    <a:pt x="49" y="187"/>
                    <a:pt x="49" y="190"/>
                  </a:cubicBezTo>
                  <a:cubicBezTo>
                    <a:pt x="49" y="194"/>
                    <a:pt x="51" y="197"/>
                    <a:pt x="55" y="197"/>
                  </a:cubicBezTo>
                  <a:cubicBezTo>
                    <a:pt x="170" y="197"/>
                    <a:pt x="170" y="197"/>
                    <a:pt x="170" y="197"/>
                  </a:cubicBezTo>
                  <a:cubicBezTo>
                    <a:pt x="173" y="197"/>
                    <a:pt x="175" y="194"/>
                    <a:pt x="175" y="190"/>
                  </a:cubicBezTo>
                  <a:cubicBezTo>
                    <a:pt x="175" y="187"/>
                    <a:pt x="173" y="185"/>
                    <a:pt x="170" y="185"/>
                  </a:cubicBezTo>
                  <a:close/>
                  <a:moveTo>
                    <a:pt x="222" y="74"/>
                  </a:moveTo>
                  <a:cubicBezTo>
                    <a:pt x="222" y="74"/>
                    <a:pt x="222" y="74"/>
                    <a:pt x="222" y="74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48" y="1"/>
                    <a:pt x="146" y="0"/>
                    <a:pt x="143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9" y="0"/>
                    <a:pt x="12" y="3"/>
                    <a:pt x="7" y="7"/>
                  </a:cubicBezTo>
                  <a:cubicBezTo>
                    <a:pt x="2" y="12"/>
                    <a:pt x="0" y="19"/>
                    <a:pt x="0" y="26"/>
                  </a:cubicBezTo>
                  <a:cubicBezTo>
                    <a:pt x="0" y="230"/>
                    <a:pt x="0" y="230"/>
                    <a:pt x="0" y="230"/>
                  </a:cubicBezTo>
                  <a:cubicBezTo>
                    <a:pt x="0" y="238"/>
                    <a:pt x="2" y="244"/>
                    <a:pt x="7" y="249"/>
                  </a:cubicBezTo>
                  <a:cubicBezTo>
                    <a:pt x="7" y="249"/>
                    <a:pt x="7" y="249"/>
                    <a:pt x="7" y="249"/>
                  </a:cubicBezTo>
                  <a:cubicBezTo>
                    <a:pt x="12" y="254"/>
                    <a:pt x="19" y="257"/>
                    <a:pt x="26" y="257"/>
                  </a:cubicBezTo>
                  <a:cubicBezTo>
                    <a:pt x="198" y="257"/>
                    <a:pt x="198" y="257"/>
                    <a:pt x="198" y="257"/>
                  </a:cubicBezTo>
                  <a:cubicBezTo>
                    <a:pt x="205" y="257"/>
                    <a:pt x="212" y="254"/>
                    <a:pt x="217" y="249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22" y="244"/>
                    <a:pt x="225" y="238"/>
                    <a:pt x="225" y="230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79"/>
                    <a:pt x="224" y="76"/>
                    <a:pt x="222" y="74"/>
                  </a:cubicBezTo>
                  <a:close/>
                  <a:moveTo>
                    <a:pt x="149" y="29"/>
                  </a:moveTo>
                  <a:cubicBezTo>
                    <a:pt x="149" y="29"/>
                    <a:pt x="149" y="29"/>
                    <a:pt x="149" y="29"/>
                  </a:cubicBezTo>
                  <a:cubicBezTo>
                    <a:pt x="195" y="75"/>
                    <a:pt x="195" y="75"/>
                    <a:pt x="195" y="75"/>
                  </a:cubicBezTo>
                  <a:cubicBezTo>
                    <a:pt x="160" y="75"/>
                    <a:pt x="160" y="75"/>
                    <a:pt x="160" y="75"/>
                  </a:cubicBezTo>
                  <a:cubicBezTo>
                    <a:pt x="157" y="75"/>
                    <a:pt x="154" y="74"/>
                    <a:pt x="152" y="72"/>
                  </a:cubicBezTo>
                  <a:cubicBezTo>
                    <a:pt x="152" y="72"/>
                    <a:pt x="152" y="72"/>
                    <a:pt x="152" y="72"/>
                  </a:cubicBezTo>
                  <a:cubicBezTo>
                    <a:pt x="150" y="70"/>
                    <a:pt x="149" y="67"/>
                    <a:pt x="149" y="64"/>
                  </a:cubicBezTo>
                  <a:cubicBezTo>
                    <a:pt x="149" y="29"/>
                    <a:pt x="149" y="29"/>
                    <a:pt x="149" y="29"/>
                  </a:cubicBezTo>
                  <a:close/>
                  <a:moveTo>
                    <a:pt x="205" y="230"/>
                  </a:moveTo>
                  <a:cubicBezTo>
                    <a:pt x="205" y="230"/>
                    <a:pt x="205" y="230"/>
                    <a:pt x="205" y="230"/>
                  </a:cubicBezTo>
                  <a:cubicBezTo>
                    <a:pt x="205" y="232"/>
                    <a:pt x="204" y="234"/>
                    <a:pt x="203" y="235"/>
                  </a:cubicBezTo>
                  <a:cubicBezTo>
                    <a:pt x="203" y="235"/>
                    <a:pt x="203" y="235"/>
                    <a:pt x="203" y="235"/>
                  </a:cubicBezTo>
                  <a:cubicBezTo>
                    <a:pt x="202" y="236"/>
                    <a:pt x="200" y="237"/>
                    <a:pt x="198" y="237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4" y="237"/>
                    <a:pt x="22" y="236"/>
                    <a:pt x="21" y="235"/>
                  </a:cubicBezTo>
                  <a:cubicBezTo>
                    <a:pt x="20" y="234"/>
                    <a:pt x="19" y="232"/>
                    <a:pt x="19" y="230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4"/>
                    <a:pt x="20" y="23"/>
                    <a:pt x="21" y="21"/>
                  </a:cubicBezTo>
                  <a:cubicBezTo>
                    <a:pt x="22" y="20"/>
                    <a:pt x="24" y="20"/>
                    <a:pt x="26" y="20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7" y="64"/>
                    <a:pt x="137" y="64"/>
                    <a:pt x="137" y="64"/>
                  </a:cubicBezTo>
                  <a:cubicBezTo>
                    <a:pt x="137" y="71"/>
                    <a:pt x="140" y="76"/>
                    <a:pt x="143" y="80"/>
                  </a:cubicBezTo>
                  <a:cubicBezTo>
                    <a:pt x="144" y="80"/>
                    <a:pt x="144" y="80"/>
                    <a:pt x="144" y="80"/>
                  </a:cubicBezTo>
                  <a:cubicBezTo>
                    <a:pt x="148" y="84"/>
                    <a:pt x="153" y="87"/>
                    <a:pt x="160" y="87"/>
                  </a:cubicBezTo>
                  <a:cubicBezTo>
                    <a:pt x="205" y="87"/>
                    <a:pt x="205" y="87"/>
                    <a:pt x="205" y="87"/>
                  </a:cubicBezTo>
                  <a:cubicBezTo>
                    <a:pt x="205" y="230"/>
                    <a:pt x="205" y="230"/>
                    <a:pt x="205" y="230"/>
                  </a:cubicBezTo>
                  <a:close/>
                  <a:moveTo>
                    <a:pt x="49" y="107"/>
                  </a:moveTo>
                  <a:cubicBezTo>
                    <a:pt x="49" y="107"/>
                    <a:pt x="49" y="107"/>
                    <a:pt x="49" y="107"/>
                  </a:cubicBezTo>
                  <a:cubicBezTo>
                    <a:pt x="49" y="110"/>
                    <a:pt x="51" y="113"/>
                    <a:pt x="55" y="113"/>
                  </a:cubicBezTo>
                  <a:cubicBezTo>
                    <a:pt x="170" y="113"/>
                    <a:pt x="170" y="113"/>
                    <a:pt x="170" y="113"/>
                  </a:cubicBezTo>
                  <a:cubicBezTo>
                    <a:pt x="173" y="113"/>
                    <a:pt x="175" y="110"/>
                    <a:pt x="175" y="107"/>
                  </a:cubicBezTo>
                  <a:cubicBezTo>
                    <a:pt x="175" y="104"/>
                    <a:pt x="173" y="101"/>
                    <a:pt x="170" y="101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1" y="101"/>
                    <a:pt x="49" y="104"/>
                    <a:pt x="49" y="107"/>
                  </a:cubicBezTo>
                  <a:close/>
                  <a:moveTo>
                    <a:pt x="170" y="143"/>
                  </a:moveTo>
                  <a:cubicBezTo>
                    <a:pt x="170" y="143"/>
                    <a:pt x="170" y="143"/>
                    <a:pt x="170" y="143"/>
                  </a:cubicBezTo>
                  <a:cubicBezTo>
                    <a:pt x="55" y="143"/>
                    <a:pt x="55" y="143"/>
                    <a:pt x="55" y="143"/>
                  </a:cubicBezTo>
                  <a:cubicBezTo>
                    <a:pt x="51" y="143"/>
                    <a:pt x="49" y="146"/>
                    <a:pt x="49" y="149"/>
                  </a:cubicBezTo>
                  <a:cubicBezTo>
                    <a:pt x="49" y="152"/>
                    <a:pt x="51" y="155"/>
                    <a:pt x="55" y="155"/>
                  </a:cubicBezTo>
                  <a:cubicBezTo>
                    <a:pt x="170" y="155"/>
                    <a:pt x="170" y="155"/>
                    <a:pt x="170" y="155"/>
                  </a:cubicBezTo>
                  <a:cubicBezTo>
                    <a:pt x="173" y="155"/>
                    <a:pt x="175" y="152"/>
                    <a:pt x="175" y="149"/>
                  </a:cubicBezTo>
                  <a:cubicBezTo>
                    <a:pt x="175" y="146"/>
                    <a:pt x="173" y="143"/>
                    <a:pt x="170" y="143"/>
                  </a:cubicBezTo>
                  <a:close/>
                </a:path>
              </a:pathLst>
            </a:custGeom>
            <a:solidFill>
              <a:srgbClr val="F8C002"/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1867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7692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7" grpId="0" animBg="1"/>
      <p:bldP spid="6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5240" y="1281431"/>
            <a:ext cx="6101715" cy="3304540"/>
          </a:xfrm>
          <a:prstGeom prst="rect">
            <a:avLst/>
          </a:prstGeom>
          <a:blipFill rotWithShape="1">
            <a:blip r:embed="rId3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086476" y="1281431"/>
            <a:ext cx="6101715" cy="3304540"/>
          </a:xfrm>
          <a:prstGeom prst="rect">
            <a:avLst/>
          </a:prstGeom>
          <a:blipFill rotWithShape="1">
            <a:blip r:embed="rId4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74115" y="1281430"/>
            <a:ext cx="3276600" cy="559435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36065" y="1484632"/>
            <a:ext cx="2552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Phần</a:t>
            </a:r>
            <a:r>
              <a:rPr lang="en-US" altLang="zh-CN" sz="48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1</a:t>
            </a:r>
            <a:endParaRPr lang="en-US" altLang="zh-CN" sz="4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174115" y="2490067"/>
            <a:ext cx="3276600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Vòng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lặp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for</a:t>
            </a:r>
            <a:endParaRPr lang="zh-CN" altLang="en-US" sz="1867" b="1" dirty="0">
              <a:solidFill>
                <a:schemeClr val="bg1"/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38840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bldLvl="0" animBg="1"/>
      <p:bldP spid="8" grpId="0"/>
      <p:bldP spid="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8600" y="1397000"/>
            <a:ext cx="2585964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b="1" dirty="0" err="1">
                <a:solidFill>
                  <a:srgbClr val="7030A0"/>
                </a:solidFill>
              </a:rPr>
              <a:t>Cấu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trúc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vòng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lặp</a:t>
            </a:r>
            <a:r>
              <a:rPr lang="en-US" sz="1867" b="1" dirty="0">
                <a:solidFill>
                  <a:srgbClr val="7030A0"/>
                </a:solidFill>
              </a:rPr>
              <a:t> for</a:t>
            </a:r>
            <a:endParaRPr lang="vi-VN" sz="1867" dirty="0"/>
          </a:p>
        </p:txBody>
      </p:sp>
      <p:sp>
        <p:nvSpPr>
          <p:cNvPr id="17" name="TextBox 16"/>
          <p:cNvSpPr txBox="1"/>
          <p:nvPr/>
        </p:nvSpPr>
        <p:spPr>
          <a:xfrm>
            <a:off x="2844800" y="2587106"/>
            <a:ext cx="81280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b="1" dirty="0">
                <a:solidFill>
                  <a:srgbClr val="7030A0"/>
                </a:solidFill>
              </a:rPr>
              <a:t>for (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347608" y="2587106"/>
            <a:ext cx="24435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rgbClr val="FF0000"/>
                </a:solidFill>
              </a:rPr>
              <a:t>các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biến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của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vòng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lặp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>
                <a:solidFill>
                  <a:srgbClr val="7030A0"/>
                </a:solidFill>
              </a:rPr>
              <a:t>; 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689600" y="2578479"/>
            <a:ext cx="1422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B050"/>
                </a:solidFill>
              </a:rPr>
              <a:t>logic </a:t>
            </a:r>
            <a:r>
              <a:rPr lang="en-US" sz="1600" b="1" dirty="0" err="1">
                <a:solidFill>
                  <a:srgbClr val="00B050"/>
                </a:solidFill>
              </a:rPr>
              <a:t>dừng</a:t>
            </a:r>
            <a:r>
              <a:rPr lang="en-US" sz="1600" b="1" dirty="0">
                <a:solidFill>
                  <a:srgbClr val="00B050"/>
                </a:solidFill>
              </a:rPr>
              <a:t> </a:t>
            </a:r>
            <a:r>
              <a:rPr lang="en-US" sz="1600" b="1" dirty="0">
                <a:solidFill>
                  <a:srgbClr val="7030A0"/>
                </a:solidFill>
              </a:rPr>
              <a:t>;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010400" y="2578478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rgbClr val="002060"/>
                </a:solidFill>
              </a:rPr>
              <a:t>biến</a:t>
            </a:r>
            <a:r>
              <a:rPr lang="en-US" sz="1600" b="1" dirty="0">
                <a:solidFill>
                  <a:srgbClr val="002060"/>
                </a:solidFill>
              </a:rPr>
              <a:t> </a:t>
            </a:r>
            <a:r>
              <a:rPr lang="en-US" sz="1600" b="1" dirty="0" err="1">
                <a:solidFill>
                  <a:srgbClr val="002060"/>
                </a:solidFill>
              </a:rPr>
              <a:t>thay</a:t>
            </a:r>
            <a:r>
              <a:rPr lang="en-US" sz="1600" b="1" dirty="0">
                <a:solidFill>
                  <a:srgbClr val="002060"/>
                </a:solidFill>
              </a:rPr>
              <a:t> </a:t>
            </a:r>
            <a:r>
              <a:rPr lang="en-US" sz="1600" b="1" dirty="0" err="1">
                <a:solidFill>
                  <a:srgbClr val="002060"/>
                </a:solidFill>
              </a:rPr>
              <a:t>đổi</a:t>
            </a:r>
            <a:r>
              <a:rPr lang="en-US" sz="1600" b="1" dirty="0">
                <a:solidFill>
                  <a:srgbClr val="002060"/>
                </a:solidFill>
              </a:rPr>
              <a:t> </a:t>
            </a:r>
            <a:r>
              <a:rPr lang="en-US" sz="1600" b="1" dirty="0">
                <a:solidFill>
                  <a:srgbClr val="7030A0"/>
                </a:solidFill>
              </a:rPr>
              <a:t>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844801" y="2896220"/>
            <a:ext cx="3387985" cy="2103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b="1" dirty="0">
                <a:solidFill>
                  <a:srgbClr val="7030A0"/>
                </a:solidFill>
              </a:rPr>
              <a:t>{</a:t>
            </a:r>
          </a:p>
          <a:p>
            <a:endParaRPr lang="en-US" sz="1867" b="1" dirty="0">
              <a:solidFill>
                <a:srgbClr val="7030A0"/>
              </a:solidFill>
            </a:endParaRPr>
          </a:p>
          <a:p>
            <a:r>
              <a:rPr lang="en-US" sz="1867" b="1" dirty="0">
                <a:solidFill>
                  <a:srgbClr val="7030A0"/>
                </a:solidFill>
              </a:rPr>
              <a:t>	//</a:t>
            </a:r>
            <a:r>
              <a:rPr lang="en-US" sz="1867" b="1" dirty="0" err="1">
                <a:solidFill>
                  <a:srgbClr val="7030A0"/>
                </a:solidFill>
              </a:rPr>
              <a:t>Công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việc</a:t>
            </a:r>
            <a:endParaRPr lang="en-US" sz="1867" b="1" dirty="0">
              <a:solidFill>
                <a:srgbClr val="7030A0"/>
              </a:solidFill>
            </a:endParaRPr>
          </a:p>
          <a:p>
            <a:endParaRPr lang="en-US" sz="1867" b="1" dirty="0">
              <a:solidFill>
                <a:srgbClr val="7030A0"/>
              </a:solidFill>
            </a:endParaRPr>
          </a:p>
          <a:p>
            <a:r>
              <a:rPr lang="en-US" sz="1867" b="1" dirty="0">
                <a:solidFill>
                  <a:srgbClr val="7030A0"/>
                </a:solidFill>
              </a:rPr>
              <a:t>}</a:t>
            </a:r>
          </a:p>
          <a:p>
            <a:endParaRPr lang="en-US" sz="1867" b="1" dirty="0">
              <a:solidFill>
                <a:srgbClr val="7030A0"/>
              </a:solidFill>
            </a:endParaRPr>
          </a:p>
          <a:p>
            <a:r>
              <a:rPr lang="en-US" sz="1867" b="1" dirty="0">
                <a:solidFill>
                  <a:srgbClr val="7030A0"/>
                </a:solidFill>
              </a:rPr>
              <a:t>//</a:t>
            </a:r>
            <a:r>
              <a:rPr lang="en-US" sz="1867" b="1" dirty="0" err="1">
                <a:solidFill>
                  <a:srgbClr val="7030A0"/>
                </a:solidFill>
              </a:rPr>
              <a:t>Công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việc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sau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vòng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lặp</a:t>
            </a:r>
            <a:endParaRPr lang="en-US" sz="1867" b="1" dirty="0">
              <a:solidFill>
                <a:srgbClr val="7030A0"/>
              </a:solidFill>
            </a:endParaRPr>
          </a:p>
        </p:txBody>
      </p:sp>
      <p:sp>
        <p:nvSpPr>
          <p:cNvPr id="3" name="Oval 2"/>
          <p:cNvSpPr/>
          <p:nvPr/>
        </p:nvSpPr>
        <p:spPr>
          <a:xfrm>
            <a:off x="4370292" y="2277991"/>
            <a:ext cx="337000" cy="300487"/>
          </a:xfrm>
          <a:prstGeom prst="ellips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1</a:t>
            </a:r>
            <a:endParaRPr lang="vi-VN" sz="1867" dirty="0"/>
          </a:p>
        </p:txBody>
      </p:sp>
      <p:sp>
        <p:nvSpPr>
          <p:cNvPr id="30" name="Oval 29"/>
          <p:cNvSpPr/>
          <p:nvPr/>
        </p:nvSpPr>
        <p:spPr>
          <a:xfrm>
            <a:off x="6232300" y="2277987"/>
            <a:ext cx="337000" cy="300487"/>
          </a:xfrm>
          <a:prstGeom prst="ellips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2</a:t>
            </a:r>
            <a:endParaRPr lang="vi-VN" sz="1867" dirty="0"/>
          </a:p>
        </p:txBody>
      </p:sp>
      <p:sp>
        <p:nvSpPr>
          <p:cNvPr id="34" name="Oval 33"/>
          <p:cNvSpPr/>
          <p:nvPr/>
        </p:nvSpPr>
        <p:spPr>
          <a:xfrm>
            <a:off x="7756300" y="2277989"/>
            <a:ext cx="337000" cy="300487"/>
          </a:xfrm>
          <a:prstGeom prst="ellips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4</a:t>
            </a:r>
            <a:endParaRPr lang="vi-VN" sz="1867" dirty="0"/>
          </a:p>
        </p:txBody>
      </p:sp>
      <p:sp>
        <p:nvSpPr>
          <p:cNvPr id="35" name="Oval 34"/>
          <p:cNvSpPr/>
          <p:nvPr/>
        </p:nvSpPr>
        <p:spPr>
          <a:xfrm>
            <a:off x="5471453" y="3525675"/>
            <a:ext cx="337000" cy="300487"/>
          </a:xfrm>
          <a:prstGeom prst="ellips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3</a:t>
            </a:r>
            <a:endParaRPr lang="vi-VN" sz="1867" dirty="0"/>
          </a:p>
        </p:txBody>
      </p:sp>
      <p:cxnSp>
        <p:nvCxnSpPr>
          <p:cNvPr id="12" name="Curved Connector 11"/>
          <p:cNvCxnSpPr>
            <a:stCxn id="3" idx="0"/>
            <a:endCxn id="30" idx="1"/>
          </p:cNvCxnSpPr>
          <p:nvPr/>
        </p:nvCxnSpPr>
        <p:spPr>
          <a:xfrm rot="16200000" flipH="1">
            <a:off x="5388221" y="1428562"/>
            <a:ext cx="44001" cy="1742860"/>
          </a:xfrm>
          <a:prstGeom prst="curvedConnector3">
            <a:avLst>
              <a:gd name="adj1" fmla="val -1372352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26" idx="2"/>
            <a:endCxn id="35" idx="7"/>
          </p:cNvCxnSpPr>
          <p:nvPr/>
        </p:nvCxnSpPr>
        <p:spPr>
          <a:xfrm flipH="1">
            <a:off x="5759100" y="2917033"/>
            <a:ext cx="641700" cy="652647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35" idx="3"/>
          </p:cNvCxnSpPr>
          <p:nvPr/>
        </p:nvCxnSpPr>
        <p:spPr>
          <a:xfrm flipH="1">
            <a:off x="3048000" y="3782157"/>
            <a:ext cx="2472805" cy="434863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urved Connector 47"/>
          <p:cNvCxnSpPr>
            <a:endCxn id="27" idx="2"/>
          </p:cNvCxnSpPr>
          <p:nvPr/>
        </p:nvCxnSpPr>
        <p:spPr>
          <a:xfrm flipV="1">
            <a:off x="3119819" y="2917032"/>
            <a:ext cx="4804981" cy="1401588"/>
          </a:xfrm>
          <a:prstGeom prst="curvedConnector2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urved Connector 51"/>
          <p:cNvCxnSpPr>
            <a:stCxn id="34" idx="0"/>
            <a:endCxn id="30" idx="7"/>
          </p:cNvCxnSpPr>
          <p:nvPr/>
        </p:nvCxnSpPr>
        <p:spPr>
          <a:xfrm rot="16200000" flipH="1" flipV="1">
            <a:off x="7200373" y="1597563"/>
            <a:ext cx="44004" cy="1404852"/>
          </a:xfrm>
          <a:prstGeom prst="curvedConnector3">
            <a:avLst>
              <a:gd name="adj1" fmla="val -1476817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H="1">
            <a:off x="5878249" y="3072900"/>
            <a:ext cx="641699" cy="580832"/>
          </a:xfrm>
          <a:prstGeom prst="straightConnector1">
            <a:avLst/>
          </a:prstGeom>
          <a:ln w="28575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H="1">
            <a:off x="3119819" y="3915053"/>
            <a:ext cx="2472805" cy="434863"/>
          </a:xfrm>
          <a:prstGeom prst="straightConnector1">
            <a:avLst/>
          </a:prstGeom>
          <a:ln w="28575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urved Connector 65"/>
          <p:cNvCxnSpPr/>
          <p:nvPr/>
        </p:nvCxnSpPr>
        <p:spPr>
          <a:xfrm flipV="1">
            <a:off x="3190134" y="3117270"/>
            <a:ext cx="4804981" cy="1329772"/>
          </a:xfrm>
          <a:prstGeom prst="curvedConnector2">
            <a:avLst/>
          </a:prstGeom>
          <a:ln w="28575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urved Connector 66"/>
          <p:cNvCxnSpPr/>
          <p:nvPr/>
        </p:nvCxnSpPr>
        <p:spPr>
          <a:xfrm rot="16200000" flipH="1" flipV="1">
            <a:off x="7368873" y="1641569"/>
            <a:ext cx="44004" cy="1404852"/>
          </a:xfrm>
          <a:prstGeom prst="curvedConnector3">
            <a:avLst>
              <a:gd name="adj1" fmla="val -1476817"/>
            </a:avLst>
          </a:prstGeom>
          <a:ln w="28575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urved Connector 67"/>
          <p:cNvCxnSpPr>
            <a:stCxn id="30" idx="0"/>
          </p:cNvCxnSpPr>
          <p:nvPr/>
        </p:nvCxnSpPr>
        <p:spPr>
          <a:xfrm rot="16200000" flipH="1" flipV="1">
            <a:off x="3348485" y="1774301"/>
            <a:ext cx="2548631" cy="3556000"/>
          </a:xfrm>
          <a:prstGeom prst="curvedConnector4">
            <a:avLst>
              <a:gd name="adj1" fmla="val -32267"/>
              <a:gd name="adj2" fmla="val 99270"/>
            </a:avLst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Google Shape;95;p14">
            <a:extLst>
              <a:ext uri="{FF2B5EF4-FFF2-40B4-BE49-F238E27FC236}">
                <a16:creationId xmlns:a16="http://schemas.microsoft.com/office/drawing/2014/main" id="{956AC5DD-FB72-4290-9271-9CAF6DBE65A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96;p14">
            <a:extLst>
              <a:ext uri="{FF2B5EF4-FFF2-40B4-BE49-F238E27FC236}">
                <a16:creationId xmlns:a16="http://schemas.microsoft.com/office/drawing/2014/main" id="{EDD1A5AD-C577-4DC1-AE3D-8FE49BD2BE0F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Vòng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lặp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for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44196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7" grpId="0"/>
      <p:bldP spid="24" grpId="0"/>
      <p:bldP spid="26" grpId="0"/>
      <p:bldP spid="27" grpId="0"/>
      <p:bldP spid="29" grpId="0"/>
      <p:bldP spid="3" grpId="0" animBg="1"/>
      <p:bldP spid="30" grpId="0" animBg="1"/>
      <p:bldP spid="34" grpId="0" animBg="1"/>
      <p:bldP spid="3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8260" y="1010386"/>
            <a:ext cx="3130985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b="1" dirty="0" err="1">
                <a:solidFill>
                  <a:srgbClr val="7030A0"/>
                </a:solidFill>
              </a:rPr>
              <a:t>Cấu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trúc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vòng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lặp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foreach</a:t>
            </a:r>
            <a:endParaRPr lang="vi-VN" sz="1867" dirty="0"/>
          </a:p>
        </p:txBody>
      </p:sp>
      <p:sp>
        <p:nvSpPr>
          <p:cNvPr id="17" name="TextBox 16"/>
          <p:cNvSpPr txBox="1"/>
          <p:nvPr/>
        </p:nvSpPr>
        <p:spPr>
          <a:xfrm>
            <a:off x="2707495" y="2578474"/>
            <a:ext cx="1862492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b="1" dirty="0">
                <a:solidFill>
                  <a:srgbClr val="7030A0"/>
                </a:solidFill>
              </a:rPr>
              <a:t>for (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278519" y="2613729"/>
            <a:ext cx="1221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err="1">
                <a:solidFill>
                  <a:srgbClr val="FF0000"/>
                </a:solidFill>
              </a:rPr>
              <a:t>Kiểu</a:t>
            </a:r>
            <a:r>
              <a:rPr lang="en-US" sz="1800" b="1" dirty="0">
                <a:solidFill>
                  <a:srgbClr val="FF0000"/>
                </a:solidFill>
              </a:rPr>
              <a:t> </a:t>
            </a:r>
            <a:r>
              <a:rPr lang="en-US" sz="1800" b="1" dirty="0" err="1">
                <a:solidFill>
                  <a:srgbClr val="FF0000"/>
                </a:solidFill>
              </a:rPr>
              <a:t>biến</a:t>
            </a:r>
            <a:endParaRPr lang="en-US" sz="1800" b="1" dirty="0">
              <a:solidFill>
                <a:srgbClr val="7030A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430654" y="2587105"/>
            <a:ext cx="142240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b="1" dirty="0">
                <a:solidFill>
                  <a:srgbClr val="00B050"/>
                </a:solidFill>
              </a:rPr>
              <a:t>:</a:t>
            </a:r>
            <a:endParaRPr lang="en-US" sz="1867" b="1" dirty="0">
              <a:solidFill>
                <a:srgbClr val="7030A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602716" y="2596962"/>
            <a:ext cx="2500676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err="1">
                <a:solidFill>
                  <a:srgbClr val="002060"/>
                </a:solidFill>
              </a:rPr>
              <a:t>Mảng</a:t>
            </a:r>
            <a:r>
              <a:rPr lang="en-US" sz="1800" b="1" dirty="0">
                <a:solidFill>
                  <a:srgbClr val="002060"/>
                </a:solidFill>
              </a:rPr>
              <a:t>/</a:t>
            </a:r>
            <a:r>
              <a:rPr lang="en-US" sz="1800" b="1" dirty="0" err="1">
                <a:solidFill>
                  <a:srgbClr val="002060"/>
                </a:solidFill>
              </a:rPr>
              <a:t>Danh</a:t>
            </a:r>
            <a:r>
              <a:rPr lang="en-US" sz="1800" b="1" dirty="0">
                <a:solidFill>
                  <a:srgbClr val="002060"/>
                </a:solidFill>
              </a:rPr>
              <a:t> </a:t>
            </a:r>
            <a:r>
              <a:rPr lang="en-US" sz="1800" b="1" dirty="0" err="1">
                <a:solidFill>
                  <a:srgbClr val="002060"/>
                </a:solidFill>
              </a:rPr>
              <a:t>Sách</a:t>
            </a:r>
            <a:r>
              <a:rPr lang="en-US" sz="1800" b="1" dirty="0">
                <a:solidFill>
                  <a:srgbClr val="002060"/>
                </a:solidFill>
              </a:rPr>
              <a:t>)</a:t>
            </a:r>
            <a:endParaRPr lang="en-US" sz="1800" b="1" dirty="0">
              <a:solidFill>
                <a:srgbClr val="7030A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854482" y="2921001"/>
            <a:ext cx="3387985" cy="2103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b="1" dirty="0">
                <a:solidFill>
                  <a:srgbClr val="7030A0"/>
                </a:solidFill>
              </a:rPr>
              <a:t>{</a:t>
            </a:r>
          </a:p>
          <a:p>
            <a:endParaRPr lang="en-US" sz="1867" b="1" dirty="0">
              <a:solidFill>
                <a:srgbClr val="7030A0"/>
              </a:solidFill>
            </a:endParaRPr>
          </a:p>
          <a:p>
            <a:r>
              <a:rPr lang="en-US" sz="1867" b="1" dirty="0">
                <a:solidFill>
                  <a:srgbClr val="7030A0"/>
                </a:solidFill>
              </a:rPr>
              <a:t>	//</a:t>
            </a:r>
            <a:r>
              <a:rPr lang="en-US" sz="1867" b="1" dirty="0" err="1">
                <a:solidFill>
                  <a:srgbClr val="7030A0"/>
                </a:solidFill>
              </a:rPr>
              <a:t>Công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việc</a:t>
            </a:r>
            <a:endParaRPr lang="en-US" sz="1867" b="1" dirty="0">
              <a:solidFill>
                <a:srgbClr val="7030A0"/>
              </a:solidFill>
            </a:endParaRPr>
          </a:p>
          <a:p>
            <a:endParaRPr lang="en-US" sz="1867" b="1" dirty="0">
              <a:solidFill>
                <a:srgbClr val="7030A0"/>
              </a:solidFill>
            </a:endParaRPr>
          </a:p>
          <a:p>
            <a:r>
              <a:rPr lang="en-US" sz="1867" b="1" dirty="0">
                <a:solidFill>
                  <a:srgbClr val="7030A0"/>
                </a:solidFill>
              </a:rPr>
              <a:t>}</a:t>
            </a:r>
          </a:p>
          <a:p>
            <a:endParaRPr lang="en-US" sz="1867" b="1" dirty="0">
              <a:solidFill>
                <a:srgbClr val="7030A0"/>
              </a:solidFill>
            </a:endParaRPr>
          </a:p>
          <a:p>
            <a:r>
              <a:rPr lang="en-US" sz="1867" b="1" dirty="0">
                <a:solidFill>
                  <a:srgbClr val="7030A0"/>
                </a:solidFill>
              </a:rPr>
              <a:t>//</a:t>
            </a:r>
            <a:r>
              <a:rPr lang="en-US" sz="1867" b="1" dirty="0" err="1">
                <a:solidFill>
                  <a:srgbClr val="7030A0"/>
                </a:solidFill>
              </a:rPr>
              <a:t>Công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việc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sau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vòng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lặp</a:t>
            </a:r>
            <a:endParaRPr lang="en-US" sz="1867" b="1" dirty="0">
              <a:solidFill>
                <a:srgbClr val="7030A0"/>
              </a:solidFill>
            </a:endParaRPr>
          </a:p>
        </p:txBody>
      </p:sp>
      <p:sp>
        <p:nvSpPr>
          <p:cNvPr id="3" name="Oval 2"/>
          <p:cNvSpPr/>
          <p:nvPr/>
        </p:nvSpPr>
        <p:spPr>
          <a:xfrm>
            <a:off x="4370292" y="2277991"/>
            <a:ext cx="337000" cy="300487"/>
          </a:xfrm>
          <a:prstGeom prst="ellips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1</a:t>
            </a:r>
            <a:endParaRPr lang="vi-VN" sz="1867" dirty="0"/>
          </a:p>
        </p:txBody>
      </p:sp>
      <p:sp>
        <p:nvSpPr>
          <p:cNvPr id="30" name="Oval 29"/>
          <p:cNvSpPr/>
          <p:nvPr/>
        </p:nvSpPr>
        <p:spPr>
          <a:xfrm>
            <a:off x="6232300" y="2277987"/>
            <a:ext cx="337000" cy="300487"/>
          </a:xfrm>
          <a:prstGeom prst="ellips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2</a:t>
            </a:r>
            <a:endParaRPr lang="vi-VN" sz="1867" dirty="0"/>
          </a:p>
        </p:txBody>
      </p:sp>
      <p:sp>
        <p:nvSpPr>
          <p:cNvPr id="35" name="Oval 34"/>
          <p:cNvSpPr/>
          <p:nvPr/>
        </p:nvSpPr>
        <p:spPr>
          <a:xfrm>
            <a:off x="5471453" y="3525675"/>
            <a:ext cx="337000" cy="300487"/>
          </a:xfrm>
          <a:prstGeom prst="ellips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7" dirty="0"/>
              <a:t>3</a:t>
            </a:r>
            <a:endParaRPr lang="vi-VN" sz="1867" dirty="0"/>
          </a:p>
        </p:txBody>
      </p:sp>
      <p:cxnSp>
        <p:nvCxnSpPr>
          <p:cNvPr id="12" name="Curved Connector 11"/>
          <p:cNvCxnSpPr>
            <a:stCxn id="30" idx="0"/>
            <a:endCxn id="3" idx="0"/>
          </p:cNvCxnSpPr>
          <p:nvPr/>
        </p:nvCxnSpPr>
        <p:spPr>
          <a:xfrm rot="16200000" flipH="1" flipV="1">
            <a:off x="5469794" y="1346984"/>
            <a:ext cx="4" cy="1862008"/>
          </a:xfrm>
          <a:prstGeom prst="curvedConnector3">
            <a:avLst>
              <a:gd name="adj1" fmla="val -762000000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26" idx="2"/>
            <a:endCxn id="35" idx="0"/>
          </p:cNvCxnSpPr>
          <p:nvPr/>
        </p:nvCxnSpPr>
        <p:spPr>
          <a:xfrm flipH="1">
            <a:off x="5639953" y="2966761"/>
            <a:ext cx="501901" cy="558914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35" idx="3"/>
          </p:cNvCxnSpPr>
          <p:nvPr/>
        </p:nvCxnSpPr>
        <p:spPr>
          <a:xfrm flipH="1">
            <a:off x="3048000" y="3782157"/>
            <a:ext cx="2472805" cy="434863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urved Connector 47"/>
          <p:cNvCxnSpPr/>
          <p:nvPr/>
        </p:nvCxnSpPr>
        <p:spPr>
          <a:xfrm>
            <a:off x="3119819" y="4340805"/>
            <a:ext cx="1428656" cy="344664"/>
          </a:xfrm>
          <a:prstGeom prst="curvedConnector3">
            <a:avLst>
              <a:gd name="adj1" fmla="val 5000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Google Shape;95;p14">
            <a:extLst>
              <a:ext uri="{FF2B5EF4-FFF2-40B4-BE49-F238E27FC236}">
                <a16:creationId xmlns:a16="http://schemas.microsoft.com/office/drawing/2014/main" id="{6CD50922-888A-4B48-BD7C-F1E1E727958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96;p14">
            <a:extLst>
              <a:ext uri="{FF2B5EF4-FFF2-40B4-BE49-F238E27FC236}">
                <a16:creationId xmlns:a16="http://schemas.microsoft.com/office/drawing/2014/main" id="{5C908B20-5AA1-42ED-BD4E-315227802F8C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Vòng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lặp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foreach</a:t>
            </a:r>
            <a:endParaRPr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DD59093-AD61-444B-84AB-DDA889849715}"/>
              </a:ext>
            </a:extLst>
          </p:cNvPr>
          <p:cNvSpPr txBox="1"/>
          <p:nvPr/>
        </p:nvSpPr>
        <p:spPr>
          <a:xfrm>
            <a:off x="4455044" y="2611265"/>
            <a:ext cx="1221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err="1">
                <a:solidFill>
                  <a:schemeClr val="accent6">
                    <a:lumMod val="75000"/>
                  </a:schemeClr>
                </a:solidFill>
              </a:rPr>
              <a:t>Tên</a:t>
            </a:r>
            <a:r>
              <a:rPr lang="en-US" sz="18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6">
                    <a:lumMod val="75000"/>
                  </a:schemeClr>
                </a:solidFill>
              </a:rPr>
              <a:t>biến</a:t>
            </a:r>
            <a:endParaRPr lang="en-US" sz="1800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91554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7" grpId="0"/>
      <p:bldP spid="24" grpId="0"/>
      <p:bldP spid="26" grpId="0"/>
      <p:bldP spid="27" grpId="0"/>
      <p:bldP spid="29" grpId="0"/>
      <p:bldP spid="3" grpId="0" animBg="1"/>
      <p:bldP spid="30" grpId="0" animBg="1"/>
      <p:bldP spid="35" grpId="0" animBg="1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5240" y="1281431"/>
            <a:ext cx="6101715" cy="3304540"/>
          </a:xfrm>
          <a:prstGeom prst="rect">
            <a:avLst/>
          </a:prstGeom>
          <a:blipFill rotWithShape="1">
            <a:blip r:embed="rId3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086476" y="1281431"/>
            <a:ext cx="6101715" cy="3304540"/>
          </a:xfrm>
          <a:prstGeom prst="rect">
            <a:avLst/>
          </a:prstGeom>
          <a:blipFill rotWithShape="1">
            <a:blip r:embed="rId4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74115" y="1281430"/>
            <a:ext cx="3276600" cy="559435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36065" y="1484632"/>
            <a:ext cx="2552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Phần</a:t>
            </a:r>
            <a:r>
              <a:rPr lang="en-US" altLang="zh-CN" sz="48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2</a:t>
            </a:r>
            <a:endParaRPr lang="en-US" altLang="zh-CN" sz="4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174115" y="2490067"/>
            <a:ext cx="3276600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Vòng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lặp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while, do-while</a:t>
            </a:r>
            <a:endParaRPr lang="zh-CN" altLang="en-US" sz="1867" b="1" dirty="0">
              <a:solidFill>
                <a:schemeClr val="bg1"/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49225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bldLvl="0" animBg="1"/>
      <p:bldP spid="8" grpId="0"/>
      <p:bldP spid="2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461622" y="2355845"/>
            <a:ext cx="3139085" cy="2103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b="1" dirty="0">
                <a:solidFill>
                  <a:srgbClr val="7030A0"/>
                </a:solidFill>
              </a:rPr>
              <a:t>while(</a:t>
            </a:r>
            <a:r>
              <a:rPr lang="en-US" sz="1867" b="1" dirty="0">
                <a:solidFill>
                  <a:srgbClr val="FFC000"/>
                </a:solidFill>
              </a:rPr>
              <a:t>logic</a:t>
            </a:r>
            <a:r>
              <a:rPr lang="en-US" sz="1867" b="1" dirty="0">
                <a:solidFill>
                  <a:srgbClr val="7030A0"/>
                </a:solidFill>
              </a:rPr>
              <a:t>)</a:t>
            </a:r>
          </a:p>
          <a:p>
            <a:r>
              <a:rPr lang="en-US" sz="1867" b="1" dirty="0"/>
              <a:t>{</a:t>
            </a:r>
          </a:p>
          <a:p>
            <a:endParaRPr lang="en-US" sz="1867" b="1" dirty="0"/>
          </a:p>
          <a:p>
            <a:r>
              <a:rPr lang="en-US" sz="1867" b="1" dirty="0">
                <a:solidFill>
                  <a:srgbClr val="7030A0"/>
                </a:solidFill>
              </a:rPr>
              <a:t>	</a:t>
            </a:r>
            <a:r>
              <a:rPr lang="en-US" sz="1867" b="1" dirty="0">
                <a:solidFill>
                  <a:srgbClr val="00B0F0"/>
                </a:solidFill>
              </a:rPr>
              <a:t>//</a:t>
            </a:r>
            <a:r>
              <a:rPr lang="en-US" sz="1867" b="1" dirty="0" err="1">
                <a:solidFill>
                  <a:srgbClr val="00B0F0"/>
                </a:solidFill>
              </a:rPr>
              <a:t>Công</a:t>
            </a:r>
            <a:r>
              <a:rPr lang="en-US" sz="1867" b="1" dirty="0">
                <a:solidFill>
                  <a:srgbClr val="00B0F0"/>
                </a:solidFill>
              </a:rPr>
              <a:t> </a:t>
            </a:r>
            <a:r>
              <a:rPr lang="en-US" sz="1867" b="1" dirty="0" err="1">
                <a:solidFill>
                  <a:srgbClr val="00B0F0"/>
                </a:solidFill>
              </a:rPr>
              <a:t>việc</a:t>
            </a:r>
            <a:endParaRPr lang="en-US" sz="1867" b="1" dirty="0">
              <a:solidFill>
                <a:srgbClr val="00B0F0"/>
              </a:solidFill>
            </a:endParaRPr>
          </a:p>
          <a:p>
            <a:endParaRPr lang="en-US" sz="1867" b="1" dirty="0">
              <a:solidFill>
                <a:srgbClr val="00B0F0"/>
              </a:solidFill>
            </a:endParaRPr>
          </a:p>
          <a:p>
            <a:r>
              <a:rPr lang="en-US" sz="1867" b="1" dirty="0"/>
              <a:t>}</a:t>
            </a:r>
          </a:p>
          <a:p>
            <a:r>
              <a:rPr lang="en-US" sz="1867" b="1" dirty="0">
                <a:solidFill>
                  <a:srgbClr val="00B0F0"/>
                </a:solidFill>
              </a:rPr>
              <a:t>//</a:t>
            </a:r>
            <a:r>
              <a:rPr lang="en-US" sz="1867" b="1" dirty="0" err="1">
                <a:solidFill>
                  <a:srgbClr val="00B0F0"/>
                </a:solidFill>
              </a:rPr>
              <a:t>Công</a:t>
            </a:r>
            <a:r>
              <a:rPr lang="en-US" sz="1867" b="1" dirty="0">
                <a:solidFill>
                  <a:srgbClr val="00B0F0"/>
                </a:solidFill>
              </a:rPr>
              <a:t> </a:t>
            </a:r>
            <a:r>
              <a:rPr lang="en-US" sz="1867" b="1" dirty="0" err="1">
                <a:solidFill>
                  <a:srgbClr val="00B0F0"/>
                </a:solidFill>
              </a:rPr>
              <a:t>việc</a:t>
            </a:r>
            <a:r>
              <a:rPr lang="en-US" sz="1867" b="1" dirty="0">
                <a:solidFill>
                  <a:srgbClr val="00B0F0"/>
                </a:solidFill>
              </a:rPr>
              <a:t> </a:t>
            </a:r>
            <a:r>
              <a:rPr lang="en-US" sz="1867" b="1" dirty="0" err="1">
                <a:solidFill>
                  <a:srgbClr val="00B0F0"/>
                </a:solidFill>
              </a:rPr>
              <a:t>khác</a:t>
            </a:r>
            <a:endParaRPr lang="en-US" sz="1867" dirty="0">
              <a:solidFill>
                <a:srgbClr val="00B0F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23839" y="1719774"/>
            <a:ext cx="11527648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b="1" dirty="0" err="1">
                <a:solidFill>
                  <a:srgbClr val="7030A0"/>
                </a:solidFill>
              </a:rPr>
              <a:t>Vòng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lặp</a:t>
            </a:r>
            <a:r>
              <a:rPr lang="en-US" sz="1867" b="1" dirty="0">
                <a:solidFill>
                  <a:srgbClr val="7030A0"/>
                </a:solidFill>
              </a:rPr>
              <a:t> while </a:t>
            </a:r>
            <a:r>
              <a:rPr lang="en-US" sz="1867" b="1" dirty="0" err="1">
                <a:solidFill>
                  <a:srgbClr val="7030A0"/>
                </a:solidFill>
              </a:rPr>
              <a:t>và</a:t>
            </a:r>
            <a:r>
              <a:rPr lang="en-US" sz="1867" b="1" dirty="0">
                <a:solidFill>
                  <a:srgbClr val="7030A0"/>
                </a:solidFill>
              </a:rPr>
              <a:t> do while </a:t>
            </a:r>
            <a:r>
              <a:rPr lang="en-US" sz="1867" b="1" dirty="0" err="1">
                <a:solidFill>
                  <a:srgbClr val="7030A0"/>
                </a:solidFill>
              </a:rPr>
              <a:t>về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bản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chất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chỉ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khác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nhau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việc</a:t>
            </a:r>
            <a:r>
              <a:rPr lang="en-US" sz="1867" b="1" dirty="0">
                <a:solidFill>
                  <a:srgbClr val="7030A0"/>
                </a:solidFill>
              </a:rPr>
              <a:t> </a:t>
            </a:r>
            <a:r>
              <a:rPr lang="en-US" sz="1867" b="1" dirty="0" err="1">
                <a:solidFill>
                  <a:srgbClr val="7030A0"/>
                </a:solidFill>
              </a:rPr>
              <a:t>xét</a:t>
            </a:r>
            <a:r>
              <a:rPr lang="en-US" sz="1867" b="1" dirty="0">
                <a:solidFill>
                  <a:srgbClr val="7030A0"/>
                </a:solidFill>
              </a:rPr>
              <a:t> logic </a:t>
            </a:r>
            <a:r>
              <a:rPr lang="en-US" sz="1867" b="1" dirty="0" err="1">
                <a:solidFill>
                  <a:srgbClr val="7030A0"/>
                </a:solidFill>
              </a:rPr>
              <a:t>trước</a:t>
            </a:r>
            <a:r>
              <a:rPr lang="en-US" sz="1867" b="1" dirty="0">
                <a:solidFill>
                  <a:srgbClr val="7030A0"/>
                </a:solidFill>
              </a:rPr>
              <a:t> hay </a:t>
            </a:r>
            <a:r>
              <a:rPr lang="en-US" sz="1867" b="1" dirty="0" err="1">
                <a:solidFill>
                  <a:srgbClr val="7030A0"/>
                </a:solidFill>
              </a:rPr>
              <a:t>sau</a:t>
            </a:r>
            <a:endParaRPr lang="en-US" sz="1867" b="1" dirty="0">
              <a:solidFill>
                <a:srgbClr val="7030A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744823" y="2212217"/>
            <a:ext cx="3478932" cy="2390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b="1" dirty="0">
                <a:solidFill>
                  <a:srgbClr val="7030A0"/>
                </a:solidFill>
              </a:rPr>
              <a:t>do</a:t>
            </a:r>
          </a:p>
          <a:p>
            <a:r>
              <a:rPr lang="en-US" sz="1867" b="1" dirty="0"/>
              <a:t>{</a:t>
            </a:r>
          </a:p>
          <a:p>
            <a:endParaRPr lang="en-US" sz="1867" b="1" dirty="0"/>
          </a:p>
          <a:p>
            <a:r>
              <a:rPr lang="en-US" sz="1867" b="1" dirty="0">
                <a:solidFill>
                  <a:srgbClr val="7030A0"/>
                </a:solidFill>
              </a:rPr>
              <a:t>	</a:t>
            </a:r>
            <a:r>
              <a:rPr lang="en-US" sz="1867" b="1" dirty="0">
                <a:solidFill>
                  <a:srgbClr val="00B0F0"/>
                </a:solidFill>
              </a:rPr>
              <a:t> //</a:t>
            </a:r>
            <a:r>
              <a:rPr lang="en-US" sz="1867" b="1" dirty="0" err="1">
                <a:solidFill>
                  <a:srgbClr val="00B0F0"/>
                </a:solidFill>
              </a:rPr>
              <a:t>Công</a:t>
            </a:r>
            <a:r>
              <a:rPr lang="en-US" sz="1867" b="1" dirty="0">
                <a:solidFill>
                  <a:srgbClr val="00B0F0"/>
                </a:solidFill>
              </a:rPr>
              <a:t> </a:t>
            </a:r>
            <a:r>
              <a:rPr lang="en-US" sz="1867" b="1" dirty="0" err="1">
                <a:solidFill>
                  <a:srgbClr val="00B0F0"/>
                </a:solidFill>
              </a:rPr>
              <a:t>việc</a:t>
            </a:r>
            <a:r>
              <a:rPr lang="en-US" sz="1867" b="1" dirty="0">
                <a:solidFill>
                  <a:srgbClr val="00B0F0"/>
                </a:solidFill>
              </a:rPr>
              <a:t> </a:t>
            </a:r>
          </a:p>
          <a:p>
            <a:endParaRPr lang="en-US" sz="1867" b="1" dirty="0">
              <a:solidFill>
                <a:srgbClr val="7030A0"/>
              </a:solidFill>
            </a:endParaRPr>
          </a:p>
          <a:p>
            <a:r>
              <a:rPr lang="en-US" sz="1867" b="1" dirty="0"/>
              <a:t>}</a:t>
            </a:r>
          </a:p>
          <a:p>
            <a:r>
              <a:rPr lang="en-US" sz="1867" b="1" dirty="0">
                <a:solidFill>
                  <a:srgbClr val="7030A0"/>
                </a:solidFill>
              </a:rPr>
              <a:t>while(</a:t>
            </a:r>
            <a:r>
              <a:rPr lang="en-US" sz="1867" b="1" dirty="0">
                <a:solidFill>
                  <a:srgbClr val="FFC000"/>
                </a:solidFill>
              </a:rPr>
              <a:t>logic</a:t>
            </a:r>
            <a:r>
              <a:rPr lang="en-US" sz="1867" b="1" dirty="0">
                <a:solidFill>
                  <a:srgbClr val="7030A0"/>
                </a:solidFill>
              </a:rPr>
              <a:t>);</a:t>
            </a:r>
          </a:p>
          <a:p>
            <a:r>
              <a:rPr lang="en-US" sz="1867" b="1" dirty="0">
                <a:solidFill>
                  <a:srgbClr val="00B0F0"/>
                </a:solidFill>
              </a:rPr>
              <a:t>//</a:t>
            </a:r>
            <a:r>
              <a:rPr lang="en-US" sz="1867" b="1" dirty="0" err="1">
                <a:solidFill>
                  <a:srgbClr val="00B0F0"/>
                </a:solidFill>
              </a:rPr>
              <a:t>Công</a:t>
            </a:r>
            <a:r>
              <a:rPr lang="en-US" sz="1867" b="1" dirty="0">
                <a:solidFill>
                  <a:srgbClr val="00B0F0"/>
                </a:solidFill>
              </a:rPr>
              <a:t> </a:t>
            </a:r>
            <a:r>
              <a:rPr lang="en-US" sz="1867" b="1" dirty="0" err="1">
                <a:solidFill>
                  <a:srgbClr val="00B0F0"/>
                </a:solidFill>
              </a:rPr>
              <a:t>việc</a:t>
            </a:r>
            <a:r>
              <a:rPr lang="en-US" sz="1867" b="1" dirty="0">
                <a:solidFill>
                  <a:srgbClr val="00B0F0"/>
                </a:solidFill>
              </a:rPr>
              <a:t> </a:t>
            </a:r>
            <a:r>
              <a:rPr lang="en-US" sz="1867" b="1" dirty="0" err="1">
                <a:solidFill>
                  <a:srgbClr val="00B0F0"/>
                </a:solidFill>
              </a:rPr>
              <a:t>khác</a:t>
            </a:r>
            <a:endParaRPr lang="en-US" sz="1867" dirty="0">
              <a:solidFill>
                <a:srgbClr val="00B0F0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477622" y="2710543"/>
            <a:ext cx="812800" cy="5080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2766422" y="3624943"/>
            <a:ext cx="1524000" cy="3048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5" idx="3"/>
          </p:cNvCxnSpPr>
          <p:nvPr/>
        </p:nvCxnSpPr>
        <p:spPr>
          <a:xfrm flipH="1" flipV="1">
            <a:off x="3573965" y="2534173"/>
            <a:ext cx="2026742" cy="873467"/>
          </a:xfrm>
          <a:prstGeom prst="curvedConnector3">
            <a:avLst>
              <a:gd name="adj1" fmla="val -11279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endCxn id="5" idx="3"/>
          </p:cNvCxnSpPr>
          <p:nvPr/>
        </p:nvCxnSpPr>
        <p:spPr>
          <a:xfrm flipV="1">
            <a:off x="2868022" y="3407640"/>
            <a:ext cx="2732685" cy="65123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urved Connector 29"/>
          <p:cNvCxnSpPr/>
          <p:nvPr/>
        </p:nvCxnSpPr>
        <p:spPr>
          <a:xfrm rot="5400000">
            <a:off x="1916238" y="2927156"/>
            <a:ext cx="1700368" cy="914400"/>
          </a:xfrm>
          <a:prstGeom prst="curvedConnector3">
            <a:avLst>
              <a:gd name="adj1" fmla="val -16967"/>
            </a:avLst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8234583" y="2405744"/>
            <a:ext cx="1249704" cy="71226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7960287" y="3364707"/>
            <a:ext cx="1524000" cy="3048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/>
          <p:cNvCxnSpPr/>
          <p:nvPr/>
        </p:nvCxnSpPr>
        <p:spPr>
          <a:xfrm flipH="1" flipV="1">
            <a:off x="8640984" y="2435080"/>
            <a:ext cx="2026743" cy="888631"/>
          </a:xfrm>
          <a:prstGeom prst="curvedConnector3">
            <a:avLst>
              <a:gd name="adj1" fmla="val -15039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8234584" y="3323710"/>
            <a:ext cx="2433143" cy="51694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urved Connector 44"/>
          <p:cNvCxnSpPr/>
          <p:nvPr/>
        </p:nvCxnSpPr>
        <p:spPr>
          <a:xfrm rot="16200000" flipH="1">
            <a:off x="9205143" y="4120648"/>
            <a:ext cx="342187" cy="280787"/>
          </a:xfrm>
          <a:prstGeom prst="curvedConnector3">
            <a:avLst>
              <a:gd name="adj1" fmla="val -7142"/>
            </a:avLst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Google Shape;95;p14">
            <a:extLst>
              <a:ext uri="{FF2B5EF4-FFF2-40B4-BE49-F238E27FC236}">
                <a16:creationId xmlns:a16="http://schemas.microsoft.com/office/drawing/2014/main" id="{C78BE574-5256-400A-95DC-C650DFB2241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2725" b="56345"/>
          <a:stretch/>
        </p:blipFill>
        <p:spPr>
          <a:xfrm>
            <a:off x="0" y="-10175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96;p14">
            <a:extLst>
              <a:ext uri="{FF2B5EF4-FFF2-40B4-BE49-F238E27FC236}">
                <a16:creationId xmlns:a16="http://schemas.microsoft.com/office/drawing/2014/main" id="{931EE780-1B75-4EC9-9AA1-878E04B05CED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Vòng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lặp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while, do - while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251649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5240" y="1281431"/>
            <a:ext cx="6101715" cy="3304540"/>
          </a:xfrm>
          <a:prstGeom prst="rect">
            <a:avLst/>
          </a:prstGeom>
          <a:blipFill rotWithShape="1">
            <a:blip r:embed="rId3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086476" y="1281431"/>
            <a:ext cx="6101715" cy="3304540"/>
          </a:xfrm>
          <a:prstGeom prst="rect">
            <a:avLst/>
          </a:prstGeom>
          <a:blipFill rotWithShape="1">
            <a:blip r:embed="rId4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74115" y="1281430"/>
            <a:ext cx="3276600" cy="559435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36065" y="1484632"/>
            <a:ext cx="2552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Phần</a:t>
            </a:r>
            <a:r>
              <a:rPr lang="en-US" altLang="zh-CN" sz="48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3</a:t>
            </a:r>
            <a:endParaRPr lang="en-US" altLang="zh-CN" sz="4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174115" y="2490067"/>
            <a:ext cx="3276600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Sử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867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dụng</a:t>
            </a:r>
            <a:r>
              <a:rPr lang="en-US" altLang="zh-CN" sz="1867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break, continue</a:t>
            </a:r>
            <a:endParaRPr lang="zh-CN" altLang="en-US" sz="1867" b="1" dirty="0">
              <a:solidFill>
                <a:schemeClr val="bg1"/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7900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bldLvl="0" animBg="1"/>
      <p:bldP spid="8" grpId="0"/>
      <p:bldP spid="2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1482" y="787401"/>
            <a:ext cx="72763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break: 		</a:t>
            </a:r>
            <a:r>
              <a:rPr lang="en-US" sz="1600" dirty="0" err="1">
                <a:solidFill>
                  <a:srgbClr val="0070C0"/>
                </a:solidFill>
              </a:rPr>
              <a:t>đoạn</a:t>
            </a:r>
            <a:r>
              <a:rPr lang="en-US" sz="1600" dirty="0">
                <a:solidFill>
                  <a:srgbClr val="0070C0"/>
                </a:solidFill>
              </a:rPr>
              <a:t> </a:t>
            </a:r>
            <a:r>
              <a:rPr lang="en-US" sz="1600" dirty="0" err="1">
                <a:solidFill>
                  <a:srgbClr val="0070C0"/>
                </a:solidFill>
              </a:rPr>
              <a:t>lặp</a:t>
            </a:r>
            <a:r>
              <a:rPr lang="en-US" sz="1600" dirty="0">
                <a:solidFill>
                  <a:srgbClr val="0070C0"/>
                </a:solidFill>
              </a:rPr>
              <a:t> </a:t>
            </a:r>
            <a:r>
              <a:rPr lang="en-US" sz="1600" dirty="0" err="1">
                <a:solidFill>
                  <a:srgbClr val="0070C0"/>
                </a:solidFill>
              </a:rPr>
              <a:t>hiện</a:t>
            </a:r>
            <a:r>
              <a:rPr lang="en-US" sz="1600" dirty="0">
                <a:solidFill>
                  <a:srgbClr val="0070C0"/>
                </a:solidFill>
              </a:rPr>
              <a:t> </a:t>
            </a:r>
            <a:r>
              <a:rPr lang="en-US" sz="1600" dirty="0" err="1">
                <a:solidFill>
                  <a:srgbClr val="0070C0"/>
                </a:solidFill>
              </a:rPr>
              <a:t>tại</a:t>
            </a:r>
            <a:r>
              <a:rPr lang="en-US" sz="1600" dirty="0">
                <a:solidFill>
                  <a:srgbClr val="0070C0"/>
                </a:solidFill>
              </a:rPr>
              <a:t> </a:t>
            </a:r>
            <a:r>
              <a:rPr lang="en-US" sz="1600" dirty="0" err="1">
                <a:solidFill>
                  <a:srgbClr val="0070C0"/>
                </a:solidFill>
              </a:rPr>
              <a:t>sẽ</a:t>
            </a:r>
            <a:r>
              <a:rPr lang="en-US" sz="1600" dirty="0">
                <a:solidFill>
                  <a:srgbClr val="0070C0"/>
                </a:solidFill>
              </a:rPr>
              <a:t> </a:t>
            </a:r>
            <a:r>
              <a:rPr lang="en-US" sz="1600" dirty="0" err="1">
                <a:solidFill>
                  <a:srgbClr val="0070C0"/>
                </a:solidFill>
              </a:rPr>
              <a:t>thoát</a:t>
            </a:r>
            <a:r>
              <a:rPr lang="en-US" sz="1600" dirty="0">
                <a:solidFill>
                  <a:srgbClr val="0070C0"/>
                </a:solidFill>
              </a:rPr>
              <a:t> </a:t>
            </a:r>
            <a:r>
              <a:rPr lang="en-US" sz="1600" dirty="0" err="1">
                <a:solidFill>
                  <a:srgbClr val="0070C0"/>
                </a:solidFill>
              </a:rPr>
              <a:t>khỏi</a:t>
            </a:r>
            <a:r>
              <a:rPr lang="en-US" sz="1600" dirty="0">
                <a:solidFill>
                  <a:srgbClr val="0070C0"/>
                </a:solidFill>
              </a:rPr>
              <a:t> </a:t>
            </a:r>
            <a:r>
              <a:rPr lang="en-US" sz="1600" dirty="0" err="1">
                <a:solidFill>
                  <a:srgbClr val="0070C0"/>
                </a:solidFill>
              </a:rPr>
              <a:t>vòng</a:t>
            </a:r>
            <a:r>
              <a:rPr lang="en-US" sz="1600" dirty="0">
                <a:solidFill>
                  <a:srgbClr val="0070C0"/>
                </a:solidFill>
              </a:rPr>
              <a:t> </a:t>
            </a:r>
            <a:r>
              <a:rPr lang="en-US" sz="1600" dirty="0" err="1">
                <a:solidFill>
                  <a:srgbClr val="0070C0"/>
                </a:solidFill>
              </a:rPr>
              <a:t>lặp</a:t>
            </a:r>
            <a:r>
              <a:rPr lang="en-US" sz="1600" dirty="0">
                <a:solidFill>
                  <a:srgbClr val="0070C0"/>
                </a:solidFill>
              </a:rPr>
              <a:t> </a:t>
            </a:r>
            <a:r>
              <a:rPr lang="en-US" sz="1600" dirty="0" err="1">
                <a:solidFill>
                  <a:srgbClr val="0070C0"/>
                </a:solidFill>
              </a:rPr>
              <a:t>gần</a:t>
            </a:r>
            <a:r>
              <a:rPr lang="en-US" sz="1600" dirty="0">
                <a:solidFill>
                  <a:srgbClr val="0070C0"/>
                </a:solidFill>
              </a:rPr>
              <a:t> </a:t>
            </a:r>
            <a:r>
              <a:rPr lang="en-US" sz="1600" dirty="0" err="1">
                <a:solidFill>
                  <a:srgbClr val="0070C0"/>
                </a:solidFill>
              </a:rPr>
              <a:t>nhất</a:t>
            </a:r>
            <a:r>
              <a:rPr lang="en-US" sz="1600" dirty="0">
                <a:solidFill>
                  <a:srgbClr val="0070C0"/>
                </a:solidFill>
              </a:rPr>
              <a:t> </a:t>
            </a:r>
            <a:r>
              <a:rPr lang="en-US" sz="1600" dirty="0" err="1">
                <a:solidFill>
                  <a:srgbClr val="0070C0"/>
                </a:solidFill>
              </a:rPr>
              <a:t>chứa</a:t>
            </a:r>
            <a:r>
              <a:rPr lang="en-US" sz="1600" dirty="0">
                <a:solidFill>
                  <a:srgbClr val="0070C0"/>
                </a:solidFill>
              </a:rPr>
              <a:t> </a:t>
            </a:r>
            <a:r>
              <a:rPr lang="en-US" sz="1600" dirty="0" err="1">
                <a:solidFill>
                  <a:srgbClr val="0070C0"/>
                </a:solidFill>
              </a:rPr>
              <a:t>nó</a:t>
            </a:r>
            <a:endParaRPr lang="en-US" sz="1600" dirty="0">
              <a:solidFill>
                <a:srgbClr val="0070C0"/>
              </a:solidFill>
            </a:endParaRPr>
          </a:p>
          <a:p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continue: 	</a:t>
            </a:r>
            <a:r>
              <a:rPr lang="en-US" sz="1600" dirty="0" err="1">
                <a:solidFill>
                  <a:schemeClr val="accent6">
                    <a:lumMod val="50000"/>
                  </a:schemeClr>
                </a:solidFill>
              </a:rPr>
              <a:t>đoạn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6">
                    <a:lumMod val="50000"/>
                  </a:schemeClr>
                </a:solidFill>
              </a:rPr>
              <a:t>lặp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6">
                    <a:lumMod val="50000"/>
                  </a:schemeClr>
                </a:solidFill>
              </a:rPr>
              <a:t>hiện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6">
                    <a:lumMod val="50000"/>
                  </a:schemeClr>
                </a:solidFill>
              </a:rPr>
              <a:t>tại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6">
                    <a:lumMod val="50000"/>
                  </a:schemeClr>
                </a:solidFill>
              </a:rPr>
              <a:t>sẽ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6">
                    <a:lumMod val="50000"/>
                  </a:schemeClr>
                </a:solidFill>
              </a:rPr>
              <a:t>tiếp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6">
                    <a:lumMod val="50000"/>
                  </a:schemeClr>
                </a:solidFill>
              </a:rPr>
              <a:t>tục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6">
                    <a:lumMod val="50000"/>
                  </a:schemeClr>
                </a:solidFill>
              </a:rPr>
              <a:t>lần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6">
                    <a:lumMod val="50000"/>
                  </a:schemeClr>
                </a:solidFill>
              </a:rPr>
              <a:t>lặp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6">
                    <a:lumMod val="50000"/>
                  </a:schemeClr>
                </a:solidFill>
              </a:rPr>
              <a:t>mà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6">
                    <a:lumMod val="50000"/>
                  </a:schemeClr>
                </a:solidFill>
              </a:rPr>
              <a:t>không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6">
                    <a:lumMod val="50000"/>
                  </a:schemeClr>
                </a:solidFill>
              </a:rPr>
              <a:t>đợi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6">
                    <a:lumMod val="50000"/>
                  </a:schemeClr>
                </a:solidFill>
              </a:rPr>
              <a:t>kết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6">
                    <a:lumMod val="50000"/>
                  </a:schemeClr>
                </a:solidFill>
              </a:rPr>
              <a:t>thúc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6">
                    <a:lumMod val="50000"/>
                  </a:schemeClr>
                </a:solidFill>
              </a:rPr>
              <a:t>công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accent6">
                    <a:lumMod val="50000"/>
                  </a:schemeClr>
                </a:solidFill>
              </a:rPr>
              <a:t>việc</a:t>
            </a:r>
            <a:endParaRPr lang="vi-VN" sz="16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6878" y="1803401"/>
            <a:ext cx="812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7030A0"/>
                </a:solidFill>
              </a:rPr>
              <a:t>for (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89686" y="1803401"/>
            <a:ext cx="24435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rgbClr val="FF0000"/>
                </a:solidFill>
              </a:rPr>
              <a:t>các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biến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của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vòng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lặp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>
                <a:solidFill>
                  <a:srgbClr val="7030A0"/>
                </a:solidFill>
              </a:rPr>
              <a:t>;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331678" y="1794774"/>
            <a:ext cx="1422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B050"/>
                </a:solidFill>
              </a:rPr>
              <a:t>logic </a:t>
            </a:r>
            <a:r>
              <a:rPr lang="en-US" sz="1600" b="1" dirty="0" err="1">
                <a:solidFill>
                  <a:srgbClr val="00B050"/>
                </a:solidFill>
              </a:rPr>
              <a:t>dừng</a:t>
            </a:r>
            <a:r>
              <a:rPr lang="en-US" sz="1600" b="1" dirty="0">
                <a:solidFill>
                  <a:srgbClr val="00B050"/>
                </a:solidFill>
              </a:rPr>
              <a:t> </a:t>
            </a:r>
            <a:r>
              <a:rPr lang="en-US" sz="1600" b="1" dirty="0">
                <a:solidFill>
                  <a:srgbClr val="7030A0"/>
                </a:solidFill>
              </a:rPr>
              <a:t>;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652478" y="1794773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rgbClr val="002060"/>
                </a:solidFill>
              </a:rPr>
              <a:t>biến</a:t>
            </a:r>
            <a:r>
              <a:rPr lang="en-US" sz="1600" b="1" dirty="0">
                <a:solidFill>
                  <a:srgbClr val="002060"/>
                </a:solidFill>
              </a:rPr>
              <a:t> </a:t>
            </a:r>
            <a:r>
              <a:rPr lang="en-US" sz="1600" b="1" dirty="0" err="1">
                <a:solidFill>
                  <a:srgbClr val="002060"/>
                </a:solidFill>
              </a:rPr>
              <a:t>thay</a:t>
            </a:r>
            <a:r>
              <a:rPr lang="en-US" sz="1600" b="1" dirty="0">
                <a:solidFill>
                  <a:srgbClr val="002060"/>
                </a:solidFill>
              </a:rPr>
              <a:t> </a:t>
            </a:r>
            <a:r>
              <a:rPr lang="en-US" sz="1600" b="1" dirty="0" err="1">
                <a:solidFill>
                  <a:srgbClr val="002060"/>
                </a:solidFill>
              </a:rPr>
              <a:t>đổi</a:t>
            </a:r>
            <a:r>
              <a:rPr lang="en-US" sz="1600" b="1" dirty="0">
                <a:solidFill>
                  <a:srgbClr val="002060"/>
                </a:solidFill>
              </a:rPr>
              <a:t> </a:t>
            </a:r>
            <a:r>
              <a:rPr lang="en-US" sz="1600" b="1" dirty="0">
                <a:solidFill>
                  <a:srgbClr val="7030A0"/>
                </a:solidFill>
              </a:rPr>
              <a:t>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86879" y="2112513"/>
            <a:ext cx="46744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7030A0"/>
                </a:solidFill>
              </a:rPr>
              <a:t>{</a:t>
            </a:r>
          </a:p>
          <a:p>
            <a:r>
              <a:rPr lang="en-US" sz="1600" b="1" dirty="0">
                <a:solidFill>
                  <a:srgbClr val="7030A0"/>
                </a:solidFill>
              </a:rPr>
              <a:t>	//</a:t>
            </a:r>
            <a:r>
              <a:rPr lang="en-US" sz="1600" b="1" dirty="0" err="1">
                <a:solidFill>
                  <a:srgbClr val="7030A0"/>
                </a:solidFill>
              </a:rPr>
              <a:t>Lệnh</a:t>
            </a:r>
            <a:r>
              <a:rPr lang="en-US" sz="1600" b="1" dirty="0">
                <a:solidFill>
                  <a:srgbClr val="7030A0"/>
                </a:solidFill>
              </a:rPr>
              <a:t> </a:t>
            </a:r>
            <a:r>
              <a:rPr lang="en-US" sz="1600" b="1" dirty="0" err="1">
                <a:solidFill>
                  <a:srgbClr val="7030A0"/>
                </a:solidFill>
              </a:rPr>
              <a:t>có</a:t>
            </a:r>
            <a:r>
              <a:rPr lang="en-US" sz="1600" b="1" dirty="0">
                <a:solidFill>
                  <a:srgbClr val="7030A0"/>
                </a:solidFill>
              </a:rPr>
              <a:t> break</a:t>
            </a:r>
          </a:p>
          <a:p>
            <a:endParaRPr lang="en-US" sz="1600" b="1" dirty="0">
              <a:solidFill>
                <a:srgbClr val="7030A0"/>
              </a:solidFill>
            </a:endParaRPr>
          </a:p>
          <a:p>
            <a:r>
              <a:rPr lang="en-US" sz="1600" b="1" dirty="0">
                <a:solidFill>
                  <a:srgbClr val="7030A0"/>
                </a:solidFill>
              </a:rPr>
              <a:t>	//</a:t>
            </a:r>
            <a:r>
              <a:rPr lang="en-US" sz="1600" b="1" dirty="0" err="1">
                <a:solidFill>
                  <a:srgbClr val="7030A0"/>
                </a:solidFill>
              </a:rPr>
              <a:t>Lệnh</a:t>
            </a:r>
            <a:r>
              <a:rPr lang="en-US" sz="1600" b="1" dirty="0">
                <a:solidFill>
                  <a:srgbClr val="7030A0"/>
                </a:solidFill>
              </a:rPr>
              <a:t> </a:t>
            </a:r>
            <a:r>
              <a:rPr lang="en-US" sz="1600" b="1" dirty="0" err="1">
                <a:solidFill>
                  <a:srgbClr val="7030A0"/>
                </a:solidFill>
              </a:rPr>
              <a:t>khác</a:t>
            </a:r>
            <a:endParaRPr lang="en-US" sz="1600" b="1" dirty="0">
              <a:solidFill>
                <a:srgbClr val="7030A0"/>
              </a:solidFill>
            </a:endParaRPr>
          </a:p>
          <a:p>
            <a:r>
              <a:rPr lang="en-US" sz="1600" b="1" dirty="0">
                <a:solidFill>
                  <a:srgbClr val="7030A0"/>
                </a:solidFill>
              </a:rPr>
              <a:t>}</a:t>
            </a:r>
          </a:p>
          <a:p>
            <a:r>
              <a:rPr lang="en-US" sz="1600" b="1" dirty="0">
                <a:solidFill>
                  <a:srgbClr val="7030A0"/>
                </a:solidFill>
              </a:rPr>
              <a:t>//</a:t>
            </a:r>
            <a:r>
              <a:rPr lang="en-US" sz="1600" b="1" dirty="0" err="1">
                <a:solidFill>
                  <a:srgbClr val="7030A0"/>
                </a:solidFill>
              </a:rPr>
              <a:t>Công</a:t>
            </a:r>
            <a:r>
              <a:rPr lang="en-US" sz="1600" b="1" dirty="0">
                <a:solidFill>
                  <a:srgbClr val="7030A0"/>
                </a:solidFill>
              </a:rPr>
              <a:t> </a:t>
            </a:r>
            <a:r>
              <a:rPr lang="en-US" sz="1600" b="1" dirty="0" err="1">
                <a:solidFill>
                  <a:srgbClr val="7030A0"/>
                </a:solidFill>
              </a:rPr>
              <a:t>việc</a:t>
            </a:r>
            <a:r>
              <a:rPr lang="en-US" sz="1600" b="1" dirty="0">
                <a:solidFill>
                  <a:srgbClr val="7030A0"/>
                </a:solidFill>
              </a:rPr>
              <a:t> </a:t>
            </a:r>
            <a:r>
              <a:rPr lang="en-US" sz="1600" b="1" dirty="0" err="1">
                <a:solidFill>
                  <a:srgbClr val="7030A0"/>
                </a:solidFill>
              </a:rPr>
              <a:t>khác</a:t>
            </a:r>
            <a:endParaRPr lang="en-US" sz="1600" b="1" dirty="0">
              <a:solidFill>
                <a:srgbClr val="7030A0"/>
              </a:solidFill>
            </a:endParaRPr>
          </a:p>
        </p:txBody>
      </p:sp>
      <p:cxnSp>
        <p:nvCxnSpPr>
          <p:cNvPr id="16" name="Curved Connector 15"/>
          <p:cNvCxnSpPr/>
          <p:nvPr/>
        </p:nvCxnSpPr>
        <p:spPr>
          <a:xfrm rot="16200000" flipH="1">
            <a:off x="1605283" y="2921000"/>
            <a:ext cx="1117601" cy="508001"/>
          </a:xfrm>
          <a:prstGeom prst="curvedConnector3">
            <a:avLst>
              <a:gd name="adj1" fmla="val 50000"/>
            </a:avLst>
          </a:prstGeom>
          <a:ln w="28575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98197" y="3937001"/>
            <a:ext cx="313908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7030A0"/>
                </a:solidFill>
              </a:rPr>
              <a:t>while(</a:t>
            </a:r>
            <a:r>
              <a:rPr lang="en-US" sz="1600" b="1" dirty="0">
                <a:solidFill>
                  <a:srgbClr val="FFC000"/>
                </a:solidFill>
              </a:rPr>
              <a:t>logic</a:t>
            </a:r>
            <a:r>
              <a:rPr lang="en-US" sz="1600" b="1" dirty="0">
                <a:solidFill>
                  <a:srgbClr val="7030A0"/>
                </a:solidFill>
              </a:rPr>
              <a:t>)</a:t>
            </a:r>
          </a:p>
          <a:p>
            <a:r>
              <a:rPr lang="en-US" sz="1600" b="1" dirty="0"/>
              <a:t>{</a:t>
            </a:r>
          </a:p>
          <a:p>
            <a:r>
              <a:rPr lang="en-US" sz="1600" b="1" dirty="0"/>
              <a:t>	//</a:t>
            </a:r>
            <a:r>
              <a:rPr lang="en-US" sz="1600" b="1" dirty="0" err="1"/>
              <a:t>Lệnh</a:t>
            </a:r>
            <a:r>
              <a:rPr lang="en-US" sz="1600" b="1" dirty="0"/>
              <a:t> </a:t>
            </a:r>
            <a:r>
              <a:rPr lang="en-US" sz="1600" b="1" dirty="0" err="1"/>
              <a:t>có</a:t>
            </a:r>
            <a:r>
              <a:rPr lang="en-US" sz="1600" b="1" dirty="0"/>
              <a:t> break</a:t>
            </a:r>
          </a:p>
          <a:p>
            <a:endParaRPr lang="en-US" sz="1600" b="1" dirty="0"/>
          </a:p>
          <a:p>
            <a:r>
              <a:rPr lang="en-US" sz="1600" b="1" dirty="0">
                <a:solidFill>
                  <a:srgbClr val="7030A0"/>
                </a:solidFill>
              </a:rPr>
              <a:t>	</a:t>
            </a:r>
            <a:r>
              <a:rPr lang="en-US" sz="1600" b="1" dirty="0">
                <a:solidFill>
                  <a:srgbClr val="00B0F0"/>
                </a:solidFill>
              </a:rPr>
              <a:t>//</a:t>
            </a:r>
            <a:r>
              <a:rPr lang="en-US" sz="1600" b="1" dirty="0" err="1">
                <a:solidFill>
                  <a:srgbClr val="00B0F0"/>
                </a:solidFill>
              </a:rPr>
              <a:t>Lệnh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khác</a:t>
            </a:r>
            <a:endParaRPr lang="en-US" sz="1600" b="1" dirty="0">
              <a:solidFill>
                <a:srgbClr val="00B0F0"/>
              </a:solidFill>
            </a:endParaRPr>
          </a:p>
          <a:p>
            <a:endParaRPr lang="en-US" sz="1600" b="1" dirty="0">
              <a:solidFill>
                <a:srgbClr val="00B0F0"/>
              </a:solidFill>
            </a:endParaRPr>
          </a:p>
          <a:p>
            <a:r>
              <a:rPr lang="en-US" sz="1600" b="1" dirty="0"/>
              <a:t>}</a:t>
            </a:r>
          </a:p>
          <a:p>
            <a:r>
              <a:rPr lang="en-US" sz="1600" b="1" dirty="0">
                <a:solidFill>
                  <a:srgbClr val="00B0F0"/>
                </a:solidFill>
              </a:rPr>
              <a:t>//</a:t>
            </a:r>
            <a:r>
              <a:rPr lang="en-US" sz="1600" b="1" dirty="0" err="1">
                <a:solidFill>
                  <a:srgbClr val="00B0F0"/>
                </a:solidFill>
              </a:rPr>
              <a:t>Công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việc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khác</a:t>
            </a:r>
            <a:endParaRPr lang="en-US" sz="1600" dirty="0">
              <a:solidFill>
                <a:srgbClr val="00B0F0"/>
              </a:solidFill>
            </a:endParaRPr>
          </a:p>
        </p:txBody>
      </p:sp>
      <p:cxnSp>
        <p:nvCxnSpPr>
          <p:cNvPr id="24" name="Curved Connector 23"/>
          <p:cNvCxnSpPr/>
          <p:nvPr/>
        </p:nvCxnSpPr>
        <p:spPr>
          <a:xfrm rot="16200000" flipH="1">
            <a:off x="1503683" y="5156199"/>
            <a:ext cx="1320800" cy="508003"/>
          </a:xfrm>
          <a:prstGeom prst="curvedConnector3">
            <a:avLst>
              <a:gd name="adj1" fmla="val 50000"/>
            </a:avLst>
          </a:prstGeom>
          <a:ln w="28575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6374598" y="1812029"/>
            <a:ext cx="812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7030A0"/>
                </a:solidFill>
              </a:rPr>
              <a:t>for (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877406" y="1812029"/>
            <a:ext cx="24435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rgbClr val="FF0000"/>
                </a:solidFill>
              </a:rPr>
              <a:t>các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biến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của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vòng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lặp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>
                <a:solidFill>
                  <a:srgbClr val="7030A0"/>
                </a:solidFill>
              </a:rPr>
              <a:t>; 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9219398" y="1803402"/>
            <a:ext cx="1422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B050"/>
                </a:solidFill>
              </a:rPr>
              <a:t>logic </a:t>
            </a:r>
            <a:r>
              <a:rPr lang="en-US" sz="1600" b="1" dirty="0" err="1">
                <a:solidFill>
                  <a:srgbClr val="00B050"/>
                </a:solidFill>
              </a:rPr>
              <a:t>dừng</a:t>
            </a:r>
            <a:r>
              <a:rPr lang="en-US" sz="1600" b="1" dirty="0">
                <a:solidFill>
                  <a:srgbClr val="00B050"/>
                </a:solidFill>
              </a:rPr>
              <a:t> </a:t>
            </a:r>
            <a:r>
              <a:rPr lang="en-US" sz="1600" b="1" dirty="0">
                <a:solidFill>
                  <a:srgbClr val="7030A0"/>
                </a:solidFill>
              </a:rPr>
              <a:t>;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0540198" y="1803401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rgbClr val="002060"/>
                </a:solidFill>
              </a:rPr>
              <a:t>biến</a:t>
            </a:r>
            <a:r>
              <a:rPr lang="en-US" sz="1600" b="1" dirty="0">
                <a:solidFill>
                  <a:srgbClr val="002060"/>
                </a:solidFill>
              </a:rPr>
              <a:t> </a:t>
            </a:r>
            <a:r>
              <a:rPr lang="en-US" sz="1600" b="1" dirty="0" err="1">
                <a:solidFill>
                  <a:srgbClr val="002060"/>
                </a:solidFill>
              </a:rPr>
              <a:t>thay</a:t>
            </a:r>
            <a:r>
              <a:rPr lang="en-US" sz="1600" b="1" dirty="0">
                <a:solidFill>
                  <a:srgbClr val="002060"/>
                </a:solidFill>
              </a:rPr>
              <a:t> </a:t>
            </a:r>
            <a:r>
              <a:rPr lang="en-US" sz="1600" b="1" dirty="0" err="1">
                <a:solidFill>
                  <a:srgbClr val="002060"/>
                </a:solidFill>
              </a:rPr>
              <a:t>đổi</a:t>
            </a:r>
            <a:r>
              <a:rPr lang="en-US" sz="1600" b="1" dirty="0">
                <a:solidFill>
                  <a:srgbClr val="002060"/>
                </a:solidFill>
              </a:rPr>
              <a:t> </a:t>
            </a:r>
            <a:r>
              <a:rPr lang="en-US" sz="1600" b="1" dirty="0">
                <a:solidFill>
                  <a:srgbClr val="7030A0"/>
                </a:solidFill>
              </a:rPr>
              <a:t>)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374599" y="2121141"/>
            <a:ext cx="46744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7030A0"/>
                </a:solidFill>
              </a:rPr>
              <a:t>{</a:t>
            </a:r>
          </a:p>
          <a:p>
            <a:r>
              <a:rPr lang="en-US" sz="1600" b="1" dirty="0">
                <a:solidFill>
                  <a:srgbClr val="7030A0"/>
                </a:solidFill>
              </a:rPr>
              <a:t>	//</a:t>
            </a:r>
            <a:r>
              <a:rPr lang="en-US" sz="1600" b="1" dirty="0" err="1">
                <a:solidFill>
                  <a:srgbClr val="7030A0"/>
                </a:solidFill>
              </a:rPr>
              <a:t>Lệnh</a:t>
            </a:r>
            <a:r>
              <a:rPr lang="en-US" sz="1600" b="1" dirty="0">
                <a:solidFill>
                  <a:srgbClr val="7030A0"/>
                </a:solidFill>
              </a:rPr>
              <a:t> </a:t>
            </a:r>
            <a:r>
              <a:rPr lang="en-US" sz="1600" b="1" dirty="0" err="1">
                <a:solidFill>
                  <a:srgbClr val="7030A0"/>
                </a:solidFill>
              </a:rPr>
              <a:t>có</a:t>
            </a:r>
            <a:r>
              <a:rPr lang="en-US" sz="1600" b="1" dirty="0">
                <a:solidFill>
                  <a:srgbClr val="7030A0"/>
                </a:solidFill>
              </a:rPr>
              <a:t> continue</a:t>
            </a:r>
          </a:p>
          <a:p>
            <a:endParaRPr lang="en-US" sz="1600" b="1" dirty="0">
              <a:solidFill>
                <a:srgbClr val="7030A0"/>
              </a:solidFill>
            </a:endParaRPr>
          </a:p>
          <a:p>
            <a:r>
              <a:rPr lang="en-US" sz="1600" b="1" dirty="0">
                <a:solidFill>
                  <a:srgbClr val="7030A0"/>
                </a:solidFill>
              </a:rPr>
              <a:t>	//</a:t>
            </a:r>
            <a:r>
              <a:rPr lang="en-US" sz="1600" b="1" dirty="0" err="1">
                <a:solidFill>
                  <a:srgbClr val="7030A0"/>
                </a:solidFill>
              </a:rPr>
              <a:t>Lệnh</a:t>
            </a:r>
            <a:r>
              <a:rPr lang="en-US" sz="1600" b="1" dirty="0">
                <a:solidFill>
                  <a:srgbClr val="7030A0"/>
                </a:solidFill>
              </a:rPr>
              <a:t> </a:t>
            </a:r>
            <a:r>
              <a:rPr lang="en-US" sz="1600" b="1" dirty="0" err="1">
                <a:solidFill>
                  <a:srgbClr val="7030A0"/>
                </a:solidFill>
              </a:rPr>
              <a:t>khác</a:t>
            </a:r>
            <a:endParaRPr lang="en-US" sz="1600" b="1" dirty="0">
              <a:solidFill>
                <a:srgbClr val="7030A0"/>
              </a:solidFill>
            </a:endParaRPr>
          </a:p>
          <a:p>
            <a:r>
              <a:rPr lang="en-US" sz="1600" b="1" dirty="0">
                <a:solidFill>
                  <a:srgbClr val="7030A0"/>
                </a:solidFill>
              </a:rPr>
              <a:t>}</a:t>
            </a:r>
          </a:p>
          <a:p>
            <a:r>
              <a:rPr lang="en-US" sz="1600" b="1" dirty="0">
                <a:solidFill>
                  <a:srgbClr val="7030A0"/>
                </a:solidFill>
              </a:rPr>
              <a:t>//</a:t>
            </a:r>
            <a:r>
              <a:rPr lang="en-US" sz="1600" b="1" dirty="0" err="1">
                <a:solidFill>
                  <a:srgbClr val="7030A0"/>
                </a:solidFill>
              </a:rPr>
              <a:t>Công</a:t>
            </a:r>
            <a:r>
              <a:rPr lang="en-US" sz="1600" b="1" dirty="0">
                <a:solidFill>
                  <a:srgbClr val="7030A0"/>
                </a:solidFill>
              </a:rPr>
              <a:t> </a:t>
            </a:r>
            <a:r>
              <a:rPr lang="en-US" sz="1600" b="1" dirty="0" err="1">
                <a:solidFill>
                  <a:srgbClr val="7030A0"/>
                </a:solidFill>
              </a:rPr>
              <a:t>việc</a:t>
            </a:r>
            <a:r>
              <a:rPr lang="en-US" sz="1600" b="1" dirty="0">
                <a:solidFill>
                  <a:srgbClr val="7030A0"/>
                </a:solidFill>
              </a:rPr>
              <a:t> </a:t>
            </a:r>
            <a:r>
              <a:rPr lang="en-US" sz="1600" b="1" dirty="0" err="1">
                <a:solidFill>
                  <a:srgbClr val="7030A0"/>
                </a:solidFill>
              </a:rPr>
              <a:t>khác</a:t>
            </a:r>
            <a:endParaRPr lang="en-US" sz="1600" b="1" dirty="0">
              <a:solidFill>
                <a:srgbClr val="7030A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385916" y="3945629"/>
            <a:ext cx="506868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7030A0"/>
                </a:solidFill>
              </a:rPr>
              <a:t>while(</a:t>
            </a:r>
            <a:r>
              <a:rPr lang="en-US" sz="1600" b="1" dirty="0">
                <a:solidFill>
                  <a:srgbClr val="FFC000"/>
                </a:solidFill>
              </a:rPr>
              <a:t>logic</a:t>
            </a:r>
            <a:r>
              <a:rPr lang="en-US" sz="1600" b="1" dirty="0">
                <a:solidFill>
                  <a:srgbClr val="7030A0"/>
                </a:solidFill>
              </a:rPr>
              <a:t>)</a:t>
            </a:r>
          </a:p>
          <a:p>
            <a:r>
              <a:rPr lang="en-US" sz="1600" b="1" dirty="0"/>
              <a:t>{</a:t>
            </a:r>
          </a:p>
          <a:p>
            <a:r>
              <a:rPr lang="en-US" sz="1600" b="1" dirty="0"/>
              <a:t>	//</a:t>
            </a:r>
            <a:r>
              <a:rPr lang="en-US" sz="1600" b="1" dirty="0" err="1"/>
              <a:t>Lệnh</a:t>
            </a:r>
            <a:r>
              <a:rPr lang="en-US" sz="1600" b="1" dirty="0"/>
              <a:t> </a:t>
            </a:r>
            <a:r>
              <a:rPr lang="en-US" sz="1600" b="1" dirty="0" err="1"/>
              <a:t>có</a:t>
            </a:r>
            <a:r>
              <a:rPr lang="en-US" sz="1600" b="1" dirty="0"/>
              <a:t> continue</a:t>
            </a:r>
          </a:p>
          <a:p>
            <a:endParaRPr lang="en-US" sz="1600" b="1" dirty="0"/>
          </a:p>
          <a:p>
            <a:r>
              <a:rPr lang="en-US" sz="1600" b="1" dirty="0">
                <a:solidFill>
                  <a:srgbClr val="7030A0"/>
                </a:solidFill>
              </a:rPr>
              <a:t>	</a:t>
            </a:r>
            <a:r>
              <a:rPr lang="en-US" sz="1600" b="1" dirty="0">
                <a:solidFill>
                  <a:srgbClr val="00B0F0"/>
                </a:solidFill>
              </a:rPr>
              <a:t>//</a:t>
            </a:r>
            <a:r>
              <a:rPr lang="en-US" sz="1600" b="1" dirty="0" err="1">
                <a:solidFill>
                  <a:srgbClr val="00B0F0"/>
                </a:solidFill>
              </a:rPr>
              <a:t>Lệnh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khác</a:t>
            </a:r>
            <a:endParaRPr lang="en-US" sz="1600" b="1" dirty="0">
              <a:solidFill>
                <a:srgbClr val="00B0F0"/>
              </a:solidFill>
            </a:endParaRPr>
          </a:p>
          <a:p>
            <a:endParaRPr lang="en-US" sz="1600" b="1" dirty="0">
              <a:solidFill>
                <a:srgbClr val="00B0F0"/>
              </a:solidFill>
            </a:endParaRPr>
          </a:p>
          <a:p>
            <a:r>
              <a:rPr lang="en-US" sz="1600" b="1" dirty="0"/>
              <a:t>}</a:t>
            </a:r>
          </a:p>
          <a:p>
            <a:r>
              <a:rPr lang="en-US" sz="1600" b="1" dirty="0">
                <a:solidFill>
                  <a:srgbClr val="00B0F0"/>
                </a:solidFill>
              </a:rPr>
              <a:t>//</a:t>
            </a:r>
            <a:r>
              <a:rPr lang="en-US" sz="1600" b="1" dirty="0" err="1">
                <a:solidFill>
                  <a:srgbClr val="00B0F0"/>
                </a:solidFill>
              </a:rPr>
              <a:t>Công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việc</a:t>
            </a:r>
            <a:r>
              <a:rPr lang="en-US" sz="1600" b="1" dirty="0">
                <a:solidFill>
                  <a:srgbClr val="00B0F0"/>
                </a:solidFill>
              </a:rPr>
              <a:t> </a:t>
            </a:r>
            <a:r>
              <a:rPr lang="en-US" sz="1600" b="1" dirty="0" err="1">
                <a:solidFill>
                  <a:srgbClr val="00B0F0"/>
                </a:solidFill>
              </a:rPr>
              <a:t>khác</a:t>
            </a:r>
            <a:endParaRPr lang="en-US" sz="1600" dirty="0">
              <a:solidFill>
                <a:srgbClr val="00B0F0"/>
              </a:solidFill>
            </a:endParaRPr>
          </a:p>
        </p:txBody>
      </p:sp>
      <p:cxnSp>
        <p:nvCxnSpPr>
          <p:cNvPr id="41" name="Curved Connector 40"/>
          <p:cNvCxnSpPr/>
          <p:nvPr/>
        </p:nvCxnSpPr>
        <p:spPr>
          <a:xfrm flipV="1">
            <a:off x="9733282" y="2121143"/>
            <a:ext cx="1315720" cy="495056"/>
          </a:xfrm>
          <a:prstGeom prst="curvedConnector3">
            <a:avLst>
              <a:gd name="adj1" fmla="val 50000"/>
            </a:avLst>
          </a:prstGeom>
          <a:ln w="28575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/>
          <p:cNvCxnSpPr/>
          <p:nvPr/>
        </p:nvCxnSpPr>
        <p:spPr>
          <a:xfrm rot="10800000">
            <a:off x="8006085" y="4224265"/>
            <a:ext cx="1727197" cy="525537"/>
          </a:xfrm>
          <a:prstGeom prst="curvedConnector3">
            <a:avLst>
              <a:gd name="adj1" fmla="val -20588"/>
            </a:avLst>
          </a:prstGeom>
          <a:ln w="28575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oogle Shape;95;p14">
            <a:extLst>
              <a:ext uri="{FF2B5EF4-FFF2-40B4-BE49-F238E27FC236}">
                <a16:creationId xmlns:a16="http://schemas.microsoft.com/office/drawing/2014/main" id="{13351712-DC36-4BDD-9BE7-11865424E46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96;p14">
            <a:extLst>
              <a:ext uri="{FF2B5EF4-FFF2-40B4-BE49-F238E27FC236}">
                <a16:creationId xmlns:a16="http://schemas.microsoft.com/office/drawing/2014/main" id="{C0611BB6-480F-4FC6-9803-4BD1E7A72E30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Sử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dụng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break, continue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74338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11" grpId="0"/>
      <p:bldP spid="13" grpId="0"/>
      <p:bldP spid="14" grpId="0"/>
      <p:bldP spid="15" grpId="0"/>
      <p:bldP spid="20" grpId="0"/>
      <p:bldP spid="35" grpId="0"/>
      <p:bldP spid="36" grpId="0"/>
      <p:bldP spid="37" grpId="0"/>
      <p:bldP spid="38" grpId="0"/>
      <p:bldP spid="39" grpId="0"/>
      <p:bldP spid="4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QA-LightBlue-Reverse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340</Words>
  <Application>Microsoft Office PowerPoint</Application>
  <PresentationFormat>Widescreen</PresentationFormat>
  <Paragraphs>116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Alegreya</vt:lpstr>
      <vt:lpstr>Arial</vt:lpstr>
      <vt:lpstr>Calibri</vt:lpstr>
      <vt:lpstr>Myriad Pro</vt:lpstr>
      <vt:lpstr>Noto Sans Symbols</vt:lpstr>
      <vt:lpstr>Quattrocento Sans</vt:lpstr>
      <vt:lpstr>Office Theme</vt:lpstr>
      <vt:lpstr>LQA-LightBlue-Reverse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KHANH</dc:creator>
  <cp:lastModifiedBy>huy nguyễn</cp:lastModifiedBy>
  <cp:revision>56</cp:revision>
  <dcterms:modified xsi:type="dcterms:W3CDTF">2022-03-14T08:38:46Z</dcterms:modified>
</cp:coreProperties>
</file>